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Chewy" charset="1" panose="02000000000000000000"/>
      <p:regular r:id="rId29"/>
    </p:embeddedFont>
    <p:embeddedFont>
      <p:font typeface="Open Sauce Bold" charset="1" panose="00000800000000000000"/>
      <p:regular r:id="rId30"/>
    </p:embeddedFont>
    <p:embeddedFont>
      <p:font typeface="Open Sauce Medium" charset="1" panose="00000600000000000000"/>
      <p:regular r:id="rId31"/>
    </p:embeddedFont>
    <p:embeddedFont>
      <p:font typeface="Agrandir Narrow" charset="1" panose="00000506000000000000"/>
      <p:regular r:id="rId32"/>
    </p:embeddedFont>
    <p:embeddedFont>
      <p:font typeface="Arimo Bold" charset="1" panose="020B0704020202020204"/>
      <p:regular r:id="rId33"/>
    </p:embeddedFont>
    <p:embeddedFont>
      <p:font typeface="Agrandir Narrow Ultra-Bold" charset="1" panose="00000906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jpeg" Type="http://schemas.openxmlformats.org/officeDocument/2006/relationships/image"/><Relationship Id="rId7" Target="../media/VAGqM-ZAcBo.mp4" Type="http://schemas.openxmlformats.org/officeDocument/2006/relationships/video"/><Relationship Id="rId8" Target="../media/VAGqM-ZAcBo.mp4" Type="http://schemas.microsoft.com/office/2007/relationships/media"/></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mdpi.com/2076-0825/11/10/295" TargetMode="External" Type="http://schemas.openxmlformats.org/officeDocument/2006/relationships/hyperlink"/><Relationship Id="rId11" Target="https://www.ejmste.com/download/atwoods-machine-and-electromagnetic-induction-a-real-quantitative-experiment-to-analyze-students-11567.pdf" TargetMode="External" Type="http://schemas.openxmlformats.org/officeDocument/2006/relationships/hyperlink"/><Relationship Id="rId12" Target="https://www.myphysicslab.com" TargetMode="External" Type="http://schemas.openxmlformats.org/officeDocument/2006/relationships/hyperlink"/><Relationship Id="rId13" Target="https://www.myphysicslab.com" TargetMode="External" Type="http://schemas.openxmlformats.org/officeDocument/2006/relationships/hyperlink"/><Relationship Id="rId14" Target="http://ndl.ethernet.edu.et/bitstream/123456789/54251/1/Rachid%20Touzani.pdf"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https://www.ejmste.com/download/atwoods-machine-and-electromagnetic-induction-a-real-quantitative-experiment-to-analyze-students-11567.pdf" TargetMode="External" Type="http://schemas.openxmlformats.org/officeDocument/2006/relationships/hyperlink"/><Relationship Id="rId7" Target="https://www.ejmste.com/download/atwoods-machine-and-electromagnetic-induction-a-real-quantitative-experiment-to-analyze-students-11567.pdf" TargetMode="External" Type="http://schemas.openxmlformats.org/officeDocument/2006/relationships/hyperlink"/><Relationship Id="rId8" Target="https://www.irjmets.com/uploadedfiles/paper/issue_5_may_2023/38978/final/fin_irjmets1684035151.pdf" TargetMode="External" Type="http://schemas.openxmlformats.org/officeDocument/2006/relationships/hyperlink"/><Relationship Id="rId9" Target="https://files.eric.ed.gov/fulltext/EJ1217197.pdf"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39A86"/>
        </a:solidFill>
      </p:bgPr>
    </p:bg>
    <p:spTree>
      <p:nvGrpSpPr>
        <p:cNvPr id="1" name=""/>
        <p:cNvGrpSpPr/>
        <p:nvPr/>
      </p:nvGrpSpPr>
      <p:grpSpPr>
        <a:xfrm>
          <a:off x="0" y="0"/>
          <a:ext cx="0" cy="0"/>
          <a:chOff x="0" y="0"/>
          <a:chExt cx="0" cy="0"/>
        </a:xfrm>
      </p:grpSpPr>
      <p:sp>
        <p:nvSpPr>
          <p:cNvPr name="Freeform 2" id="2"/>
          <p:cNvSpPr/>
          <p:nvPr/>
        </p:nvSpPr>
        <p:spPr>
          <a:xfrm flipH="true" flipV="false" rot="5400000">
            <a:off x="9307190" y="6578737"/>
            <a:ext cx="1577822" cy="4041653"/>
          </a:xfrm>
          <a:custGeom>
            <a:avLst/>
            <a:gdLst/>
            <a:ahLst/>
            <a:cxnLst/>
            <a:rect r="r" b="b" t="t" l="l"/>
            <a:pathLst>
              <a:path h="4041653" w="1577822">
                <a:moveTo>
                  <a:pt x="1577823" y="0"/>
                </a:moveTo>
                <a:lnTo>
                  <a:pt x="0" y="0"/>
                </a:lnTo>
                <a:lnTo>
                  <a:pt x="0" y="4041654"/>
                </a:lnTo>
                <a:lnTo>
                  <a:pt x="1577823" y="4041654"/>
                </a:lnTo>
                <a:lnTo>
                  <a:pt x="1577823" y="0"/>
                </a:lnTo>
                <a:close/>
              </a:path>
            </a:pathLst>
          </a:custGeom>
          <a:blipFill>
            <a:blip r:embed="rId2">
              <a:extLst>
                <a:ext uri="{96DAC541-7B7A-43D3-8B79-37D633B846F1}">
                  <asvg:svgBlip xmlns:asvg="http://schemas.microsoft.com/office/drawing/2016/SVG/main" r:embed="rId3"/>
                </a:ext>
              </a:extLst>
            </a:blip>
            <a:stretch>
              <a:fillRect l="0" t="0" r="0" b="-83713"/>
            </a:stretch>
          </a:blipFill>
        </p:spPr>
      </p:sp>
      <p:sp>
        <p:nvSpPr>
          <p:cNvPr name="Freeform 3" id="3"/>
          <p:cNvSpPr/>
          <p:nvPr/>
        </p:nvSpPr>
        <p:spPr>
          <a:xfrm flipH="false" flipV="false" rot="3442087">
            <a:off x="14405347" y="6974567"/>
            <a:ext cx="1061734" cy="1178068"/>
          </a:xfrm>
          <a:custGeom>
            <a:avLst/>
            <a:gdLst/>
            <a:ahLst/>
            <a:cxnLst/>
            <a:rect r="r" b="b" t="t" l="l"/>
            <a:pathLst>
              <a:path h="1178068" w="1061734">
                <a:moveTo>
                  <a:pt x="0" y="0"/>
                </a:moveTo>
                <a:lnTo>
                  <a:pt x="1061734" y="0"/>
                </a:lnTo>
                <a:lnTo>
                  <a:pt x="1061734" y="1178068"/>
                </a:lnTo>
                <a:lnTo>
                  <a:pt x="0" y="11780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586220" y="516150"/>
            <a:ext cx="10287000" cy="8872325"/>
            <a:chOff x="0" y="0"/>
            <a:chExt cx="2709333" cy="2336744"/>
          </a:xfrm>
        </p:grpSpPr>
        <p:sp>
          <p:nvSpPr>
            <p:cNvPr name="Freeform 5" id="5"/>
            <p:cNvSpPr/>
            <p:nvPr/>
          </p:nvSpPr>
          <p:spPr>
            <a:xfrm flipH="false" flipV="false" rot="0">
              <a:off x="0" y="0"/>
              <a:ext cx="2709333" cy="2336744"/>
            </a:xfrm>
            <a:custGeom>
              <a:avLst/>
              <a:gdLst/>
              <a:ahLst/>
              <a:cxnLst/>
              <a:rect r="r" b="b" t="t" l="l"/>
              <a:pathLst>
                <a:path h="2336744" w="2709333">
                  <a:moveTo>
                    <a:pt x="0" y="0"/>
                  </a:moveTo>
                  <a:lnTo>
                    <a:pt x="2709333" y="0"/>
                  </a:lnTo>
                  <a:lnTo>
                    <a:pt x="2709333" y="2336744"/>
                  </a:lnTo>
                  <a:lnTo>
                    <a:pt x="0" y="2336744"/>
                  </a:lnTo>
                  <a:close/>
                </a:path>
              </a:pathLst>
            </a:custGeom>
            <a:solidFill>
              <a:srgbClr val="F9E7E5"/>
            </a:solidFill>
            <a:ln cap="sq">
              <a:noFill/>
              <a:prstDash val="solid"/>
              <a:miter/>
            </a:ln>
          </p:spPr>
        </p:sp>
        <p:sp>
          <p:nvSpPr>
            <p:cNvPr name="TextBox 6" id="6"/>
            <p:cNvSpPr txBox="true"/>
            <p:nvPr/>
          </p:nvSpPr>
          <p:spPr>
            <a:xfrm>
              <a:off x="0" y="-28575"/>
              <a:ext cx="2709333" cy="2365319"/>
            </a:xfrm>
            <a:prstGeom prst="rect">
              <a:avLst/>
            </a:prstGeom>
          </p:spPr>
          <p:txBody>
            <a:bodyPr anchor="ctr" rtlCol="false" tIns="254000" lIns="254000" bIns="254000" rIns="254000"/>
            <a:lstStyle/>
            <a:p>
              <a:pPr algn="ctr">
                <a:lnSpc>
                  <a:spcPts val="12840"/>
                </a:lnSpc>
              </a:pPr>
              <a:r>
                <a:rPr lang="en-US" sz="10700" spc="107">
                  <a:solidFill>
                    <a:srgbClr val="152A51"/>
                  </a:solidFill>
                  <a:latin typeface="Chewy"/>
                  <a:ea typeface="Chewy"/>
                  <a:cs typeface="Chewy"/>
                  <a:sym typeface="Chewy"/>
                </a:rPr>
                <a:t>Reto: Frenado Magnético</a:t>
              </a:r>
            </a:p>
            <a:p>
              <a:pPr algn="ctr">
                <a:lnSpc>
                  <a:spcPts val="4320"/>
                </a:lnSpc>
              </a:pPr>
            </a:p>
            <a:p>
              <a:pPr algn="ctr" marL="0" indent="0" lvl="0">
                <a:lnSpc>
                  <a:spcPts val="4320"/>
                </a:lnSpc>
              </a:pPr>
              <a:r>
                <a:rPr lang="en-US" b="true" sz="3600" spc="36">
                  <a:solidFill>
                    <a:srgbClr val="152A51"/>
                  </a:solidFill>
                  <a:latin typeface="Open Sauce Bold"/>
                  <a:ea typeface="Open Sauce Bold"/>
                  <a:cs typeface="Open Sauce Bold"/>
                  <a:sym typeface="Open Sauce Bold"/>
                </a:rPr>
                <a:t>Aldo Emiliano Galván Gómez A07106914</a:t>
              </a:r>
            </a:p>
            <a:p>
              <a:pPr algn="ctr" marL="0" indent="0" lvl="0">
                <a:lnSpc>
                  <a:spcPts val="4320"/>
                </a:lnSpc>
              </a:pPr>
              <a:r>
                <a:rPr lang="en-US" b="true" sz="3600" spc="36" strike="noStrike" u="none">
                  <a:solidFill>
                    <a:srgbClr val="152A51"/>
                  </a:solidFill>
                  <a:latin typeface="Open Sauce Bold"/>
                  <a:ea typeface="Open Sauce Bold"/>
                  <a:cs typeface="Open Sauce Bold"/>
                  <a:sym typeface="Open Sauce Bold"/>
                </a:rPr>
                <a:t>Edgar Arechiga Nuño A01647054</a:t>
              </a:r>
            </a:p>
            <a:p>
              <a:pPr algn="ctr" marL="0" indent="0" lvl="0">
                <a:lnSpc>
                  <a:spcPts val="4320"/>
                </a:lnSpc>
              </a:pPr>
              <a:r>
                <a:rPr lang="en-US" b="true" sz="3600" spc="36" strike="noStrike" u="none">
                  <a:solidFill>
                    <a:srgbClr val="152A51"/>
                  </a:solidFill>
                  <a:latin typeface="Open Sauce Bold"/>
                  <a:ea typeface="Open Sauce Bold"/>
                  <a:cs typeface="Open Sauce Bold"/>
                  <a:sym typeface="Open Sauce Bold"/>
                </a:rPr>
                <a:t>Leon Daniel Vilchis Arceo A01641413</a:t>
              </a:r>
            </a:p>
            <a:p>
              <a:pPr algn="ctr" marL="0" indent="0" lvl="0">
                <a:lnSpc>
                  <a:spcPts val="4320"/>
                </a:lnSpc>
              </a:pPr>
              <a:r>
                <a:rPr lang="en-US" b="true" sz="3600" spc="36" strike="noStrike" u="none">
                  <a:solidFill>
                    <a:srgbClr val="152A51"/>
                  </a:solidFill>
                  <a:latin typeface="Open Sauce Bold"/>
                  <a:ea typeface="Open Sauce Bold"/>
                  <a:cs typeface="Open Sauce Bold"/>
                  <a:sym typeface="Open Sauce Bold"/>
                </a:rPr>
                <a:t>Jorge Cardenas Blanco A01647246</a:t>
              </a:r>
            </a:p>
          </p:txBody>
        </p:sp>
      </p:grpSp>
      <p:sp>
        <p:nvSpPr>
          <p:cNvPr name="Freeform 7" id="7"/>
          <p:cNvSpPr/>
          <p:nvPr/>
        </p:nvSpPr>
        <p:spPr>
          <a:xfrm flipH="false" flipV="false" rot="0">
            <a:off x="3600218" y="3404648"/>
            <a:ext cx="4259003" cy="431368"/>
          </a:xfrm>
          <a:custGeom>
            <a:avLst/>
            <a:gdLst/>
            <a:ahLst/>
            <a:cxnLst/>
            <a:rect r="r" b="b" t="t" l="l"/>
            <a:pathLst>
              <a:path h="431368" w="4259003">
                <a:moveTo>
                  <a:pt x="0" y="0"/>
                </a:moveTo>
                <a:lnTo>
                  <a:pt x="4259003" y="0"/>
                </a:lnTo>
                <a:lnTo>
                  <a:pt x="4259003" y="431368"/>
                </a:lnTo>
                <a:lnTo>
                  <a:pt x="0" y="4313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sp>
        <p:nvSpPr>
          <p:cNvPr name="AutoShape 2" id="2"/>
          <p:cNvSpPr/>
          <p:nvPr/>
        </p:nvSpPr>
        <p:spPr>
          <a:xfrm>
            <a:off x="1143000" y="1664221"/>
            <a:ext cx="16002000" cy="0"/>
          </a:xfrm>
          <a:prstGeom prst="line">
            <a:avLst/>
          </a:prstGeom>
          <a:ln cap="flat" w="28575">
            <a:solidFill>
              <a:srgbClr val="152A51"/>
            </a:solidFill>
            <a:prstDash val="solid"/>
            <a:headEnd type="none" len="sm" w="sm"/>
            <a:tailEnd type="none" len="sm" w="sm"/>
          </a:ln>
        </p:spPr>
      </p:sp>
      <p:sp>
        <p:nvSpPr>
          <p:cNvPr name="Freeform 3" id="3"/>
          <p:cNvSpPr/>
          <p:nvPr/>
        </p:nvSpPr>
        <p:spPr>
          <a:xfrm flipH="false" flipV="false" rot="0">
            <a:off x="1028700" y="2669129"/>
            <a:ext cx="9438559" cy="5790723"/>
          </a:xfrm>
          <a:custGeom>
            <a:avLst/>
            <a:gdLst/>
            <a:ahLst/>
            <a:cxnLst/>
            <a:rect r="r" b="b" t="t" l="l"/>
            <a:pathLst>
              <a:path h="5790723" w="9438559">
                <a:moveTo>
                  <a:pt x="0" y="0"/>
                </a:moveTo>
                <a:lnTo>
                  <a:pt x="9438559" y="0"/>
                </a:lnTo>
                <a:lnTo>
                  <a:pt x="9438559" y="5790723"/>
                </a:lnTo>
                <a:lnTo>
                  <a:pt x="0" y="5790723"/>
                </a:lnTo>
                <a:lnTo>
                  <a:pt x="0" y="0"/>
                </a:lnTo>
                <a:close/>
              </a:path>
            </a:pathLst>
          </a:custGeom>
          <a:blipFill>
            <a:blip r:embed="rId2"/>
            <a:stretch>
              <a:fillRect l="0" t="0" r="-64702" b="0"/>
            </a:stretch>
          </a:blipFill>
        </p:spPr>
      </p:sp>
      <p:sp>
        <p:nvSpPr>
          <p:cNvPr name="TextBox 4" id="4"/>
          <p:cNvSpPr txBox="true"/>
          <p:nvPr/>
        </p:nvSpPr>
        <p:spPr>
          <a:xfrm rot="0">
            <a:off x="11212257" y="2621504"/>
            <a:ext cx="6292860" cy="6826066"/>
          </a:xfrm>
          <a:prstGeom prst="rect">
            <a:avLst/>
          </a:prstGeom>
        </p:spPr>
        <p:txBody>
          <a:bodyPr anchor="t" rtlCol="false" tIns="0" lIns="0" bIns="0" rIns="0">
            <a:spAutoFit/>
          </a:bodyPr>
          <a:lstStyle/>
          <a:p>
            <a:pPr algn="ctr">
              <a:lnSpc>
                <a:spcPts val="3441"/>
              </a:lnSpc>
            </a:pPr>
            <a:r>
              <a:rPr lang="en-US" sz="2458" b="true">
                <a:solidFill>
                  <a:srgbClr val="152A51"/>
                </a:solidFill>
                <a:latin typeface="Open Sauce Bold"/>
                <a:ea typeface="Open Sauce Bold"/>
                <a:cs typeface="Open Sauce Bold"/>
                <a:sym typeface="Open Sauce Bold"/>
              </a:rPr>
              <a:t>En esta sección, el código define los parámetros físicos del sistema: masa del dipolo, gravedad,y peso.</a:t>
            </a:r>
          </a:p>
          <a:p>
            <a:pPr algn="ctr">
              <a:lnSpc>
                <a:spcPts val="3441"/>
              </a:lnSpc>
            </a:pPr>
            <a:r>
              <a:rPr lang="en-US" sz="2458" b="true">
                <a:solidFill>
                  <a:srgbClr val="152A51"/>
                </a:solidFill>
                <a:latin typeface="Open Sauce Bold"/>
                <a:ea typeface="Open Sauce Bold"/>
                <a:cs typeface="Open Sauce Bold"/>
                <a:sym typeface="Open Sauce Bold"/>
              </a:rPr>
              <a:t> Se establece el paso temporal y los vectores para la posición y velocidad iniciales tanto de la góndola bajo frenado como en caída libre.</a:t>
            </a:r>
          </a:p>
          <a:p>
            <a:pPr algn="ctr">
              <a:lnSpc>
                <a:spcPts val="3441"/>
              </a:lnSpc>
            </a:pPr>
            <a:r>
              <a:rPr lang="en-US" sz="2458" b="true">
                <a:solidFill>
                  <a:srgbClr val="152A51"/>
                </a:solidFill>
                <a:latin typeface="Open Sauce Bold"/>
                <a:ea typeface="Open Sauce Bold"/>
                <a:cs typeface="Open Sauce Bold"/>
                <a:sym typeface="Open Sauce Bold"/>
              </a:rPr>
              <a:t> La función de aceleración total evalúa, en cada instante, la suma de las fuerzas de gravedad,  y frenado magnético interpolando los datos calculados previamente.</a:t>
            </a:r>
          </a:p>
          <a:p>
            <a:pPr algn="ctr">
              <a:lnSpc>
                <a:spcPts val="3441"/>
              </a:lnSpc>
            </a:pPr>
            <a:r>
              <a:rPr lang="en-US" sz="2458" b="true">
                <a:solidFill>
                  <a:srgbClr val="152A51"/>
                </a:solidFill>
                <a:latin typeface="Open Sauce Bold"/>
                <a:ea typeface="Open Sauce Bold"/>
                <a:cs typeface="Open Sauce Bold"/>
                <a:sym typeface="Open Sauce Bold"/>
              </a:rPr>
              <a:t>No se considera la fricción viscosa en nuestro problema ya que se simula todo en un caso ideal de vacío.</a:t>
            </a:r>
          </a:p>
          <a:p>
            <a:pPr algn="ctr">
              <a:lnSpc>
                <a:spcPts val="3441"/>
              </a:lnSpc>
            </a:pPr>
          </a:p>
        </p:txBody>
      </p:sp>
      <p:sp>
        <p:nvSpPr>
          <p:cNvPr name="TextBox 5" id="5"/>
          <p:cNvSpPr txBox="true"/>
          <p:nvPr/>
        </p:nvSpPr>
        <p:spPr>
          <a:xfrm rot="0">
            <a:off x="1143000" y="962025"/>
            <a:ext cx="11430000" cy="523875"/>
          </a:xfrm>
          <a:prstGeom prst="rect">
            <a:avLst/>
          </a:prstGeom>
        </p:spPr>
        <p:txBody>
          <a:bodyPr anchor="t" rtlCol="false" tIns="0" lIns="0" bIns="0" rIns="0">
            <a:spAutoFit/>
          </a:bodyPr>
          <a:lstStyle/>
          <a:p>
            <a:pPr algn="l" marL="0" indent="0" lvl="0">
              <a:lnSpc>
                <a:spcPts val="4200"/>
              </a:lnSpc>
              <a:spcBef>
                <a:spcPct val="0"/>
              </a:spcBef>
            </a:pPr>
            <a:r>
              <a:rPr lang="en-US" b="true" sz="3000">
                <a:solidFill>
                  <a:srgbClr val="152A51"/>
                </a:solidFill>
                <a:latin typeface="Open Sauce Bold"/>
                <a:ea typeface="Open Sauce Bold"/>
                <a:cs typeface="Open Sauce Bold"/>
                <a:sym typeface="Open Sauce Bold"/>
              </a:rPr>
              <a:t>simular_movimiento.m (1/2)</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sp>
        <p:nvSpPr>
          <p:cNvPr name="AutoShape 2" id="2"/>
          <p:cNvSpPr/>
          <p:nvPr/>
        </p:nvSpPr>
        <p:spPr>
          <a:xfrm>
            <a:off x="1143000" y="1664221"/>
            <a:ext cx="16002000" cy="0"/>
          </a:xfrm>
          <a:prstGeom prst="line">
            <a:avLst/>
          </a:prstGeom>
          <a:ln cap="flat" w="28575">
            <a:solidFill>
              <a:srgbClr val="152A51"/>
            </a:solidFill>
            <a:prstDash val="solid"/>
            <a:headEnd type="none" len="sm" w="sm"/>
            <a:tailEnd type="none" len="sm" w="sm"/>
          </a:ln>
        </p:spPr>
      </p:sp>
      <p:sp>
        <p:nvSpPr>
          <p:cNvPr name="Freeform 3" id="3"/>
          <p:cNvSpPr/>
          <p:nvPr/>
        </p:nvSpPr>
        <p:spPr>
          <a:xfrm flipH="false" flipV="false" rot="0">
            <a:off x="684020" y="2267596"/>
            <a:ext cx="9391580" cy="7149363"/>
          </a:xfrm>
          <a:custGeom>
            <a:avLst/>
            <a:gdLst/>
            <a:ahLst/>
            <a:cxnLst/>
            <a:rect r="r" b="b" t="t" l="l"/>
            <a:pathLst>
              <a:path h="7149363" w="9391580">
                <a:moveTo>
                  <a:pt x="0" y="0"/>
                </a:moveTo>
                <a:lnTo>
                  <a:pt x="9391580" y="0"/>
                </a:lnTo>
                <a:lnTo>
                  <a:pt x="9391580" y="7149363"/>
                </a:lnTo>
                <a:lnTo>
                  <a:pt x="0" y="7149363"/>
                </a:lnTo>
                <a:lnTo>
                  <a:pt x="0" y="0"/>
                </a:lnTo>
                <a:close/>
              </a:path>
            </a:pathLst>
          </a:custGeom>
          <a:blipFill>
            <a:blip r:embed="rId2"/>
            <a:stretch>
              <a:fillRect l="0" t="0" r="0" b="0"/>
            </a:stretch>
          </a:blipFill>
        </p:spPr>
      </p:sp>
      <p:sp>
        <p:nvSpPr>
          <p:cNvPr name="TextBox 4" id="4"/>
          <p:cNvSpPr txBox="true"/>
          <p:nvPr/>
        </p:nvSpPr>
        <p:spPr>
          <a:xfrm rot="0">
            <a:off x="10342483" y="2424953"/>
            <a:ext cx="7367767" cy="6434643"/>
          </a:xfrm>
          <a:prstGeom prst="rect">
            <a:avLst/>
          </a:prstGeom>
        </p:spPr>
        <p:txBody>
          <a:bodyPr anchor="t" rtlCol="false" tIns="0" lIns="0" bIns="0" rIns="0">
            <a:spAutoFit/>
          </a:bodyPr>
          <a:lstStyle/>
          <a:p>
            <a:pPr algn="ctr">
              <a:lnSpc>
                <a:spcPts val="3909"/>
              </a:lnSpc>
            </a:pPr>
            <a:r>
              <a:rPr lang="en-US" sz="2792" b="true">
                <a:solidFill>
                  <a:srgbClr val="152A51"/>
                </a:solidFill>
                <a:latin typeface="Open Sauce Bold"/>
                <a:ea typeface="Open Sauce Bold"/>
                <a:cs typeface="Open Sauce Bold"/>
                <a:sym typeface="Open Sauce Bold"/>
              </a:rPr>
              <a:t>El bucle principal implementa el método de Runge-Kutta de cuarto orden (RK4) para integrar numéricamente la ecuación de movimiento de la góndola bajo el efecto de todas las fuerzas consideradas.</a:t>
            </a:r>
          </a:p>
          <a:p>
            <a:pPr algn="ctr">
              <a:lnSpc>
                <a:spcPts val="3909"/>
              </a:lnSpc>
            </a:pPr>
            <a:r>
              <a:rPr lang="en-US" sz="2792" b="true">
                <a:solidFill>
                  <a:srgbClr val="152A51"/>
                </a:solidFill>
                <a:latin typeface="Open Sauce Bold"/>
                <a:ea typeface="Open Sauce Bold"/>
                <a:cs typeface="Open Sauce Bold"/>
                <a:sym typeface="Open Sauce Bold"/>
              </a:rPr>
              <a:t> Simultáneamente, se calcula la caída libre mediante el método de Euler, permitiendo comparar la evolución de ambas trayectorias.</a:t>
            </a:r>
          </a:p>
          <a:p>
            <a:pPr algn="ctr">
              <a:lnSpc>
                <a:spcPts val="3909"/>
              </a:lnSpc>
            </a:pPr>
            <a:r>
              <a:rPr lang="en-US" b="true" sz="2792">
                <a:solidFill>
                  <a:srgbClr val="152A51"/>
                </a:solidFill>
                <a:latin typeface="Open Sauce Bold"/>
                <a:ea typeface="Open Sauce Bold"/>
                <a:cs typeface="Open Sauce Bold"/>
                <a:sym typeface="Open Sauce Bold"/>
              </a:rPr>
              <a:t>Es que finalmente buscamos la simulación más cercana a las condiciones reales.</a:t>
            </a:r>
          </a:p>
        </p:txBody>
      </p:sp>
      <p:sp>
        <p:nvSpPr>
          <p:cNvPr name="TextBox 5" id="5"/>
          <p:cNvSpPr txBox="true"/>
          <p:nvPr/>
        </p:nvSpPr>
        <p:spPr>
          <a:xfrm rot="0">
            <a:off x="1143000" y="962025"/>
            <a:ext cx="11430000" cy="523875"/>
          </a:xfrm>
          <a:prstGeom prst="rect">
            <a:avLst/>
          </a:prstGeom>
        </p:spPr>
        <p:txBody>
          <a:bodyPr anchor="t" rtlCol="false" tIns="0" lIns="0" bIns="0" rIns="0">
            <a:spAutoFit/>
          </a:bodyPr>
          <a:lstStyle/>
          <a:p>
            <a:pPr algn="l" marL="0" indent="0" lvl="0">
              <a:lnSpc>
                <a:spcPts val="4200"/>
              </a:lnSpc>
              <a:spcBef>
                <a:spcPct val="0"/>
              </a:spcBef>
            </a:pPr>
            <a:r>
              <a:rPr lang="en-US" b="true" sz="3000">
                <a:solidFill>
                  <a:srgbClr val="152A51"/>
                </a:solidFill>
                <a:latin typeface="Open Sauce Bold"/>
                <a:ea typeface="Open Sauce Bold"/>
                <a:cs typeface="Open Sauce Bold"/>
                <a:sym typeface="Open Sauce Bold"/>
              </a:rPr>
              <a:t>simular_movimiento.m (2/2)</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sp>
        <p:nvSpPr>
          <p:cNvPr name="AutoShape 2" id="2"/>
          <p:cNvSpPr/>
          <p:nvPr/>
        </p:nvSpPr>
        <p:spPr>
          <a:xfrm>
            <a:off x="1143000" y="1664221"/>
            <a:ext cx="16002000" cy="0"/>
          </a:xfrm>
          <a:prstGeom prst="line">
            <a:avLst/>
          </a:prstGeom>
          <a:ln cap="flat" w="28575">
            <a:solidFill>
              <a:srgbClr val="152A51"/>
            </a:solidFill>
            <a:prstDash val="solid"/>
            <a:headEnd type="none" len="sm" w="sm"/>
            <a:tailEnd type="none" len="sm" w="sm"/>
          </a:ln>
        </p:spPr>
      </p:sp>
      <p:sp>
        <p:nvSpPr>
          <p:cNvPr name="Freeform 3" id="3"/>
          <p:cNvSpPr/>
          <p:nvPr/>
        </p:nvSpPr>
        <p:spPr>
          <a:xfrm flipH="false" flipV="false" rot="0">
            <a:off x="3637133" y="2250728"/>
            <a:ext cx="11013734" cy="3403120"/>
          </a:xfrm>
          <a:custGeom>
            <a:avLst/>
            <a:gdLst/>
            <a:ahLst/>
            <a:cxnLst/>
            <a:rect r="r" b="b" t="t" l="l"/>
            <a:pathLst>
              <a:path h="3403120" w="11013734">
                <a:moveTo>
                  <a:pt x="0" y="0"/>
                </a:moveTo>
                <a:lnTo>
                  <a:pt x="11013734" y="0"/>
                </a:lnTo>
                <a:lnTo>
                  <a:pt x="11013734" y="3403120"/>
                </a:lnTo>
                <a:lnTo>
                  <a:pt x="0" y="3403120"/>
                </a:lnTo>
                <a:lnTo>
                  <a:pt x="0" y="0"/>
                </a:lnTo>
                <a:close/>
              </a:path>
            </a:pathLst>
          </a:custGeom>
          <a:blipFill>
            <a:blip r:embed="rId2"/>
            <a:stretch>
              <a:fillRect l="0" t="0" r="0" b="0"/>
            </a:stretch>
          </a:blipFill>
        </p:spPr>
      </p:sp>
      <p:sp>
        <p:nvSpPr>
          <p:cNvPr name="TextBox 4" id="4"/>
          <p:cNvSpPr txBox="true"/>
          <p:nvPr/>
        </p:nvSpPr>
        <p:spPr>
          <a:xfrm rot="0">
            <a:off x="3637133" y="5795457"/>
            <a:ext cx="11013734" cy="2967543"/>
          </a:xfrm>
          <a:prstGeom prst="rect">
            <a:avLst/>
          </a:prstGeom>
        </p:spPr>
        <p:txBody>
          <a:bodyPr anchor="t" rtlCol="false" tIns="0" lIns="0" bIns="0" rIns="0">
            <a:spAutoFit/>
          </a:bodyPr>
          <a:lstStyle/>
          <a:p>
            <a:pPr algn="ctr">
              <a:lnSpc>
                <a:spcPts val="3909"/>
              </a:lnSpc>
            </a:pPr>
            <a:r>
              <a:rPr lang="en-US" b="true" sz="2792">
                <a:solidFill>
                  <a:srgbClr val="152A51"/>
                </a:solidFill>
                <a:latin typeface="Open Sauce Bold"/>
                <a:ea typeface="Open Sauce Bold"/>
                <a:cs typeface="Open Sauce Bold"/>
                <a:sym typeface="Open Sauce Bold"/>
              </a:rPr>
              <a:t>La función visualizar_espiras.m genera una representación tridimensional de las espiras conductoras, mostrando tanto su disposición espacial como la dirección de la corriente. Esta visualización valida la correcta inicialización geométrica del sistema y facilita el análisis previo al cálculo de campos magnéticos.</a:t>
            </a:r>
          </a:p>
        </p:txBody>
      </p:sp>
      <p:sp>
        <p:nvSpPr>
          <p:cNvPr name="TextBox 5" id="5"/>
          <p:cNvSpPr txBox="true"/>
          <p:nvPr/>
        </p:nvSpPr>
        <p:spPr>
          <a:xfrm rot="0">
            <a:off x="1143000" y="962025"/>
            <a:ext cx="11430000" cy="523875"/>
          </a:xfrm>
          <a:prstGeom prst="rect">
            <a:avLst/>
          </a:prstGeom>
        </p:spPr>
        <p:txBody>
          <a:bodyPr anchor="t" rtlCol="false" tIns="0" lIns="0" bIns="0" rIns="0">
            <a:spAutoFit/>
          </a:bodyPr>
          <a:lstStyle/>
          <a:p>
            <a:pPr algn="l" marL="0" indent="0" lvl="0">
              <a:lnSpc>
                <a:spcPts val="4200"/>
              </a:lnSpc>
              <a:spcBef>
                <a:spcPct val="0"/>
              </a:spcBef>
            </a:pPr>
            <a:r>
              <a:rPr lang="en-US" b="true" sz="3000">
                <a:solidFill>
                  <a:srgbClr val="152A51"/>
                </a:solidFill>
                <a:latin typeface="Open Sauce Bold"/>
                <a:ea typeface="Open Sauce Bold"/>
                <a:cs typeface="Open Sauce Bold"/>
                <a:sym typeface="Open Sauce Bold"/>
              </a:rPr>
              <a:t>visualizar_espiras.m</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sp>
        <p:nvSpPr>
          <p:cNvPr name="AutoShape 2" id="2"/>
          <p:cNvSpPr/>
          <p:nvPr/>
        </p:nvSpPr>
        <p:spPr>
          <a:xfrm>
            <a:off x="1143000" y="1664221"/>
            <a:ext cx="16002000" cy="0"/>
          </a:xfrm>
          <a:prstGeom prst="line">
            <a:avLst/>
          </a:prstGeom>
          <a:ln cap="flat" w="28575">
            <a:solidFill>
              <a:srgbClr val="152A51"/>
            </a:solidFill>
            <a:prstDash val="solid"/>
            <a:headEnd type="none" len="sm" w="sm"/>
            <a:tailEnd type="none" len="sm" w="sm"/>
          </a:ln>
        </p:spPr>
      </p:sp>
      <p:sp>
        <p:nvSpPr>
          <p:cNvPr name="Freeform 3" id="3"/>
          <p:cNvSpPr/>
          <p:nvPr/>
        </p:nvSpPr>
        <p:spPr>
          <a:xfrm flipH="false" flipV="false" rot="0">
            <a:off x="9144000" y="1997897"/>
            <a:ext cx="8041734" cy="7906741"/>
          </a:xfrm>
          <a:custGeom>
            <a:avLst/>
            <a:gdLst/>
            <a:ahLst/>
            <a:cxnLst/>
            <a:rect r="r" b="b" t="t" l="l"/>
            <a:pathLst>
              <a:path h="7906741" w="8041734">
                <a:moveTo>
                  <a:pt x="0" y="0"/>
                </a:moveTo>
                <a:lnTo>
                  <a:pt x="8041734" y="0"/>
                </a:lnTo>
                <a:lnTo>
                  <a:pt x="8041734" y="7906741"/>
                </a:lnTo>
                <a:lnTo>
                  <a:pt x="0" y="7906741"/>
                </a:lnTo>
                <a:lnTo>
                  <a:pt x="0" y="0"/>
                </a:lnTo>
                <a:close/>
              </a:path>
            </a:pathLst>
          </a:custGeom>
          <a:blipFill>
            <a:blip r:embed="rId2"/>
            <a:stretch>
              <a:fillRect l="0" t="0" r="0" b="0"/>
            </a:stretch>
          </a:blipFill>
        </p:spPr>
      </p:sp>
      <p:sp>
        <p:nvSpPr>
          <p:cNvPr name="TextBox 4" id="4"/>
          <p:cNvSpPr txBox="true"/>
          <p:nvPr/>
        </p:nvSpPr>
        <p:spPr>
          <a:xfrm rot="0">
            <a:off x="1426622" y="2272301"/>
            <a:ext cx="7440098" cy="7291258"/>
          </a:xfrm>
          <a:prstGeom prst="rect">
            <a:avLst/>
          </a:prstGeom>
        </p:spPr>
        <p:txBody>
          <a:bodyPr anchor="t" rtlCol="false" tIns="0" lIns="0" bIns="0" rIns="0">
            <a:spAutoFit/>
          </a:bodyPr>
          <a:lstStyle/>
          <a:p>
            <a:pPr algn="ctr">
              <a:lnSpc>
                <a:spcPts val="4469"/>
              </a:lnSpc>
            </a:pPr>
            <a:r>
              <a:rPr lang="en-US" sz="3192" b="true">
                <a:solidFill>
                  <a:srgbClr val="152A51"/>
                </a:solidFill>
                <a:latin typeface="Open Sauce Bold"/>
                <a:ea typeface="Open Sauce Bold"/>
                <a:cs typeface="Open Sauce Bold"/>
                <a:sym typeface="Open Sauce Bold"/>
              </a:rPr>
              <a:t>visualizar_campo_magnetico.m permite analizar el perfil espacial del campo generado por las espiras. El archivo produce dos gráficas en el plano XZ: una con barra de color para interpretar la magnitud del campo, y otra simplificada que puede emplearse como fondo en la animación de la trayectoria. Esta función es clave para validar la distribución del campo antes de simular el movimiento.</a:t>
            </a:r>
          </a:p>
          <a:p>
            <a:pPr algn="ctr">
              <a:lnSpc>
                <a:spcPts val="4469"/>
              </a:lnSpc>
            </a:pPr>
          </a:p>
        </p:txBody>
      </p:sp>
      <p:sp>
        <p:nvSpPr>
          <p:cNvPr name="TextBox 5" id="5"/>
          <p:cNvSpPr txBox="true"/>
          <p:nvPr/>
        </p:nvSpPr>
        <p:spPr>
          <a:xfrm rot="0">
            <a:off x="1143000" y="962025"/>
            <a:ext cx="11430000" cy="523875"/>
          </a:xfrm>
          <a:prstGeom prst="rect">
            <a:avLst/>
          </a:prstGeom>
        </p:spPr>
        <p:txBody>
          <a:bodyPr anchor="t" rtlCol="false" tIns="0" lIns="0" bIns="0" rIns="0">
            <a:spAutoFit/>
          </a:bodyPr>
          <a:lstStyle/>
          <a:p>
            <a:pPr algn="l" marL="0" indent="0" lvl="0">
              <a:lnSpc>
                <a:spcPts val="4200"/>
              </a:lnSpc>
              <a:spcBef>
                <a:spcPct val="0"/>
              </a:spcBef>
            </a:pPr>
            <a:r>
              <a:rPr lang="en-US" b="true" sz="3000">
                <a:solidFill>
                  <a:srgbClr val="152A51"/>
                </a:solidFill>
                <a:latin typeface="Open Sauce Bold"/>
                <a:ea typeface="Open Sauce Bold"/>
                <a:cs typeface="Open Sauce Bold"/>
                <a:sym typeface="Open Sauce Bold"/>
              </a:rPr>
              <a:t>visualizar_campo_magnetico.m </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sp>
        <p:nvSpPr>
          <p:cNvPr name="AutoShape 2" id="2"/>
          <p:cNvSpPr/>
          <p:nvPr/>
        </p:nvSpPr>
        <p:spPr>
          <a:xfrm>
            <a:off x="1143000" y="1664221"/>
            <a:ext cx="16002000" cy="0"/>
          </a:xfrm>
          <a:prstGeom prst="line">
            <a:avLst/>
          </a:prstGeom>
          <a:ln cap="flat" w="28575">
            <a:solidFill>
              <a:srgbClr val="152A51"/>
            </a:solidFill>
            <a:prstDash val="solid"/>
            <a:headEnd type="none" len="sm" w="sm"/>
            <a:tailEnd type="none" len="sm" w="sm"/>
          </a:ln>
        </p:spPr>
      </p:sp>
      <p:sp>
        <p:nvSpPr>
          <p:cNvPr name="Freeform 3" id="3"/>
          <p:cNvSpPr/>
          <p:nvPr/>
        </p:nvSpPr>
        <p:spPr>
          <a:xfrm flipH="false" flipV="false" rot="0">
            <a:off x="3493371" y="1967286"/>
            <a:ext cx="11301259" cy="3856555"/>
          </a:xfrm>
          <a:custGeom>
            <a:avLst/>
            <a:gdLst/>
            <a:ahLst/>
            <a:cxnLst/>
            <a:rect r="r" b="b" t="t" l="l"/>
            <a:pathLst>
              <a:path h="3856555" w="11301259">
                <a:moveTo>
                  <a:pt x="0" y="0"/>
                </a:moveTo>
                <a:lnTo>
                  <a:pt x="11301258" y="0"/>
                </a:lnTo>
                <a:lnTo>
                  <a:pt x="11301258" y="3856555"/>
                </a:lnTo>
                <a:lnTo>
                  <a:pt x="0" y="3856555"/>
                </a:lnTo>
                <a:lnTo>
                  <a:pt x="0" y="0"/>
                </a:lnTo>
                <a:close/>
              </a:path>
            </a:pathLst>
          </a:custGeom>
          <a:blipFill>
            <a:blip r:embed="rId2"/>
            <a:stretch>
              <a:fillRect l="0" t="0" r="0" b="0"/>
            </a:stretch>
          </a:blipFill>
        </p:spPr>
      </p:sp>
      <p:sp>
        <p:nvSpPr>
          <p:cNvPr name="TextBox 4" id="4"/>
          <p:cNvSpPr txBox="true"/>
          <p:nvPr/>
        </p:nvSpPr>
        <p:spPr>
          <a:xfrm rot="0">
            <a:off x="2871354" y="6042916"/>
            <a:ext cx="12545293" cy="2795458"/>
          </a:xfrm>
          <a:prstGeom prst="rect">
            <a:avLst/>
          </a:prstGeom>
        </p:spPr>
        <p:txBody>
          <a:bodyPr anchor="t" rtlCol="false" tIns="0" lIns="0" bIns="0" rIns="0">
            <a:spAutoFit/>
          </a:bodyPr>
          <a:lstStyle/>
          <a:p>
            <a:pPr algn="ctr">
              <a:lnSpc>
                <a:spcPts val="4469"/>
              </a:lnSpc>
            </a:pPr>
            <a:r>
              <a:rPr lang="en-US" b="true" sz="3192">
                <a:solidFill>
                  <a:srgbClr val="152A51"/>
                </a:solidFill>
                <a:latin typeface="Open Sauce Bold"/>
                <a:ea typeface="Open Sauce Bold"/>
                <a:cs typeface="Open Sauce Bold"/>
                <a:sym typeface="Open Sauce Bold"/>
              </a:rPr>
              <a:t>La función visualizar_trayectoria.m muestra gráficamente la evolución temporal de la posición de la góndola. Se comparan directamente la trayectoria bajo frenado magnético y la de caída libre, facilitando el análisis cuantitativo y cualitativo de la efectividad del sistema de frenado.</a:t>
            </a:r>
          </a:p>
        </p:txBody>
      </p:sp>
      <p:sp>
        <p:nvSpPr>
          <p:cNvPr name="TextBox 5" id="5"/>
          <p:cNvSpPr txBox="true"/>
          <p:nvPr/>
        </p:nvSpPr>
        <p:spPr>
          <a:xfrm rot="0">
            <a:off x="1143000" y="962025"/>
            <a:ext cx="11430000" cy="523875"/>
          </a:xfrm>
          <a:prstGeom prst="rect">
            <a:avLst/>
          </a:prstGeom>
        </p:spPr>
        <p:txBody>
          <a:bodyPr anchor="t" rtlCol="false" tIns="0" lIns="0" bIns="0" rIns="0">
            <a:spAutoFit/>
          </a:bodyPr>
          <a:lstStyle/>
          <a:p>
            <a:pPr algn="l" marL="0" indent="0" lvl="0">
              <a:lnSpc>
                <a:spcPts val="4200"/>
              </a:lnSpc>
              <a:spcBef>
                <a:spcPct val="0"/>
              </a:spcBef>
            </a:pPr>
            <a:r>
              <a:rPr lang="en-US" b="true" sz="3000">
                <a:solidFill>
                  <a:srgbClr val="152A51"/>
                </a:solidFill>
                <a:latin typeface="Open Sauce Bold"/>
                <a:ea typeface="Open Sauce Bold"/>
                <a:cs typeface="Open Sauce Bold"/>
                <a:sym typeface="Open Sauce Bold"/>
              </a:rPr>
              <a:t>visualizar_trayectoria.m</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sp>
        <p:nvSpPr>
          <p:cNvPr name="AutoShape 2" id="2"/>
          <p:cNvSpPr/>
          <p:nvPr/>
        </p:nvSpPr>
        <p:spPr>
          <a:xfrm>
            <a:off x="1143000" y="1664221"/>
            <a:ext cx="16002000" cy="0"/>
          </a:xfrm>
          <a:prstGeom prst="line">
            <a:avLst/>
          </a:prstGeom>
          <a:ln cap="flat" w="28575">
            <a:solidFill>
              <a:srgbClr val="152A51"/>
            </a:solidFill>
            <a:prstDash val="solid"/>
            <a:headEnd type="none" len="sm" w="sm"/>
            <a:tailEnd type="none" len="sm" w="sm"/>
          </a:ln>
        </p:spPr>
      </p:sp>
      <p:sp>
        <p:nvSpPr>
          <p:cNvPr name="Freeform 3" id="3"/>
          <p:cNvSpPr/>
          <p:nvPr/>
        </p:nvSpPr>
        <p:spPr>
          <a:xfrm flipH="false" flipV="false" rot="0">
            <a:off x="745347" y="2545192"/>
            <a:ext cx="8398653" cy="6393005"/>
          </a:xfrm>
          <a:custGeom>
            <a:avLst/>
            <a:gdLst/>
            <a:ahLst/>
            <a:cxnLst/>
            <a:rect r="r" b="b" t="t" l="l"/>
            <a:pathLst>
              <a:path h="6393005" w="8398653">
                <a:moveTo>
                  <a:pt x="0" y="0"/>
                </a:moveTo>
                <a:lnTo>
                  <a:pt x="8398653" y="0"/>
                </a:lnTo>
                <a:lnTo>
                  <a:pt x="8398653" y="6393004"/>
                </a:lnTo>
                <a:lnTo>
                  <a:pt x="0" y="6393004"/>
                </a:lnTo>
                <a:lnTo>
                  <a:pt x="0" y="0"/>
                </a:lnTo>
                <a:close/>
              </a:path>
            </a:pathLst>
          </a:custGeom>
          <a:blipFill>
            <a:blip r:embed="rId2"/>
            <a:stretch>
              <a:fillRect l="0" t="0" r="0" b="0"/>
            </a:stretch>
          </a:blipFill>
        </p:spPr>
      </p:sp>
      <p:sp>
        <p:nvSpPr>
          <p:cNvPr name="TextBox 4" id="4"/>
          <p:cNvSpPr txBox="true"/>
          <p:nvPr/>
        </p:nvSpPr>
        <p:spPr>
          <a:xfrm rot="0">
            <a:off x="9522163" y="2148888"/>
            <a:ext cx="7422114" cy="7109412"/>
          </a:xfrm>
          <a:prstGeom prst="rect">
            <a:avLst/>
          </a:prstGeom>
        </p:spPr>
        <p:txBody>
          <a:bodyPr anchor="t" rtlCol="false" tIns="0" lIns="0" bIns="0" rIns="0">
            <a:spAutoFit/>
          </a:bodyPr>
          <a:lstStyle/>
          <a:p>
            <a:pPr algn="ctr">
              <a:lnSpc>
                <a:spcPts val="5152"/>
              </a:lnSpc>
            </a:pPr>
            <a:r>
              <a:rPr lang="en-US" b="true" sz="3680">
                <a:solidFill>
                  <a:srgbClr val="152A51"/>
                </a:solidFill>
                <a:latin typeface="Open Sauce Bold"/>
                <a:ea typeface="Open Sauce Bold"/>
                <a:cs typeface="Open Sauce Bold"/>
                <a:sym typeface="Open Sauce Bold"/>
              </a:rPr>
              <a:t>animar_con_fondo.m crea una animación que ilustra la trayectoria del dipolo magnético sobre el fondo del campo calculado previamente. Esta visualización dinámica ayuda a comprender el efecto del frenado magnético en tiempo real y a identificar visualmente las regiones de máxima desaceleración.</a:t>
            </a:r>
          </a:p>
        </p:txBody>
      </p:sp>
      <p:sp>
        <p:nvSpPr>
          <p:cNvPr name="TextBox 5" id="5"/>
          <p:cNvSpPr txBox="true"/>
          <p:nvPr/>
        </p:nvSpPr>
        <p:spPr>
          <a:xfrm rot="0">
            <a:off x="1143000" y="962025"/>
            <a:ext cx="11430000" cy="523875"/>
          </a:xfrm>
          <a:prstGeom prst="rect">
            <a:avLst/>
          </a:prstGeom>
        </p:spPr>
        <p:txBody>
          <a:bodyPr anchor="t" rtlCol="false" tIns="0" lIns="0" bIns="0" rIns="0">
            <a:spAutoFit/>
          </a:bodyPr>
          <a:lstStyle/>
          <a:p>
            <a:pPr algn="l" marL="0" indent="0" lvl="0">
              <a:lnSpc>
                <a:spcPts val="4200"/>
              </a:lnSpc>
              <a:spcBef>
                <a:spcPct val="0"/>
              </a:spcBef>
            </a:pPr>
            <a:r>
              <a:rPr lang="en-US" b="true" sz="3000">
                <a:solidFill>
                  <a:srgbClr val="152A51"/>
                </a:solidFill>
                <a:latin typeface="Open Sauce Bold"/>
                <a:ea typeface="Open Sauce Bold"/>
                <a:cs typeface="Open Sauce Bold"/>
                <a:sym typeface="Open Sauce Bold"/>
              </a:rPr>
              <a:t>animar_con_fondo.m</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p:cSld>
    <p:bg>
      <p:bgPr>
        <a:solidFill>
          <a:srgbClr val="D14D4D"/>
        </a:solidFill>
      </p:bgPr>
    </p:bg>
    <p:spTree>
      <p:nvGrpSpPr>
        <p:cNvPr id="1" name=""/>
        <p:cNvGrpSpPr/>
        <p:nvPr/>
      </p:nvGrpSpPr>
      <p:grpSpPr>
        <a:xfrm>
          <a:off x="0" y="0"/>
          <a:ext cx="0" cy="0"/>
          <a:chOff x="0" y="0"/>
          <a:chExt cx="0" cy="0"/>
        </a:xfrm>
      </p:grpSpPr>
      <p:grpSp>
        <p:nvGrpSpPr>
          <p:cNvPr name="Group 2" id="2"/>
          <p:cNvGrpSpPr/>
          <p:nvPr/>
        </p:nvGrpSpPr>
        <p:grpSpPr>
          <a:xfrm rot="0">
            <a:off x="-333385" y="5473379"/>
            <a:ext cx="19360734" cy="5059012"/>
            <a:chOff x="0" y="0"/>
            <a:chExt cx="5099123" cy="1332415"/>
          </a:xfrm>
        </p:grpSpPr>
        <p:sp>
          <p:nvSpPr>
            <p:cNvPr name="Freeform 3" id="3"/>
            <p:cNvSpPr/>
            <p:nvPr/>
          </p:nvSpPr>
          <p:spPr>
            <a:xfrm flipH="false" flipV="false" rot="0">
              <a:off x="0" y="0"/>
              <a:ext cx="5099123" cy="1332415"/>
            </a:xfrm>
            <a:custGeom>
              <a:avLst/>
              <a:gdLst/>
              <a:ahLst/>
              <a:cxnLst/>
              <a:rect r="r" b="b" t="t" l="l"/>
              <a:pathLst>
                <a:path h="1332415" w="5099123">
                  <a:moveTo>
                    <a:pt x="0" y="0"/>
                  </a:moveTo>
                  <a:lnTo>
                    <a:pt x="5099123" y="0"/>
                  </a:lnTo>
                  <a:lnTo>
                    <a:pt x="5099123" y="1332415"/>
                  </a:lnTo>
                  <a:lnTo>
                    <a:pt x="0" y="1332415"/>
                  </a:lnTo>
                  <a:close/>
                </a:path>
              </a:pathLst>
            </a:custGeom>
            <a:solidFill>
              <a:srgbClr val="2F54AE"/>
            </a:solidFill>
            <a:ln w="28575" cap="sq">
              <a:solidFill>
                <a:srgbClr val="000000"/>
              </a:solidFill>
              <a:prstDash val="solid"/>
              <a:miter/>
            </a:ln>
          </p:spPr>
        </p:sp>
        <p:sp>
          <p:nvSpPr>
            <p:cNvPr name="TextBox 4" id="4"/>
            <p:cNvSpPr txBox="true"/>
            <p:nvPr/>
          </p:nvSpPr>
          <p:spPr>
            <a:xfrm>
              <a:off x="0" y="-19050"/>
              <a:ext cx="5099123" cy="1351465"/>
            </a:xfrm>
            <a:prstGeom prst="rect">
              <a:avLst/>
            </a:prstGeom>
          </p:spPr>
          <p:txBody>
            <a:bodyPr anchor="ctr" rtlCol="false" tIns="50800" lIns="50800" bIns="50800" rIns="50800"/>
            <a:lstStyle/>
            <a:p>
              <a:pPr algn="ctr" marL="0" indent="0" lvl="0">
                <a:lnSpc>
                  <a:spcPts val="2060"/>
                </a:lnSpc>
                <a:spcBef>
                  <a:spcPct val="0"/>
                </a:spcBef>
              </a:pPr>
            </a:p>
          </p:txBody>
        </p:sp>
      </p:grpSp>
      <p:grpSp>
        <p:nvGrpSpPr>
          <p:cNvPr name="Group 5" id="5"/>
          <p:cNvGrpSpPr/>
          <p:nvPr/>
        </p:nvGrpSpPr>
        <p:grpSpPr>
          <a:xfrm rot="0">
            <a:off x="4170306" y="1926492"/>
            <a:ext cx="10099788" cy="6434016"/>
            <a:chOff x="0" y="0"/>
            <a:chExt cx="13466384" cy="8578688"/>
          </a:xfrm>
        </p:grpSpPr>
        <p:grpSp>
          <p:nvGrpSpPr>
            <p:cNvPr name="Group 6" id="6"/>
            <p:cNvGrpSpPr/>
            <p:nvPr/>
          </p:nvGrpSpPr>
          <p:grpSpPr>
            <a:xfrm rot="0">
              <a:off x="261916" y="261916"/>
              <a:ext cx="13204469" cy="8316772"/>
              <a:chOff x="0" y="0"/>
              <a:chExt cx="1785488" cy="1124581"/>
            </a:xfrm>
          </p:grpSpPr>
          <p:sp>
            <p:nvSpPr>
              <p:cNvPr name="Freeform 7" id="7"/>
              <p:cNvSpPr/>
              <p:nvPr/>
            </p:nvSpPr>
            <p:spPr>
              <a:xfrm flipH="false" flipV="false" rot="0">
                <a:off x="0" y="0"/>
                <a:ext cx="1785488" cy="1124581"/>
              </a:xfrm>
              <a:custGeom>
                <a:avLst/>
                <a:gdLst/>
                <a:ahLst/>
                <a:cxnLst/>
                <a:rect r="r" b="b" t="t" l="l"/>
                <a:pathLst>
                  <a:path h="1124581" w="1785488">
                    <a:moveTo>
                      <a:pt x="29222" y="0"/>
                    </a:moveTo>
                    <a:lnTo>
                      <a:pt x="1756266" y="0"/>
                    </a:lnTo>
                    <a:cubicBezTo>
                      <a:pt x="1772405" y="0"/>
                      <a:pt x="1785488" y="13083"/>
                      <a:pt x="1785488" y="29222"/>
                    </a:cubicBezTo>
                    <a:lnTo>
                      <a:pt x="1785488" y="1095360"/>
                    </a:lnTo>
                    <a:cubicBezTo>
                      <a:pt x="1785488" y="1111498"/>
                      <a:pt x="1772405" y="1124581"/>
                      <a:pt x="1756266" y="1124581"/>
                    </a:cubicBezTo>
                    <a:lnTo>
                      <a:pt x="29222" y="1124581"/>
                    </a:lnTo>
                    <a:cubicBezTo>
                      <a:pt x="13083" y="1124581"/>
                      <a:pt x="0" y="1111498"/>
                      <a:pt x="0" y="1095360"/>
                    </a:cubicBezTo>
                    <a:lnTo>
                      <a:pt x="0" y="29222"/>
                    </a:lnTo>
                    <a:cubicBezTo>
                      <a:pt x="0" y="13083"/>
                      <a:pt x="13083" y="0"/>
                      <a:pt x="29222" y="0"/>
                    </a:cubicBezTo>
                    <a:close/>
                  </a:path>
                </a:pathLst>
              </a:custGeom>
              <a:solidFill>
                <a:srgbClr val="000000"/>
              </a:solidFill>
              <a:ln w="28575" cap="rnd">
                <a:solidFill>
                  <a:srgbClr val="000000"/>
                </a:solidFill>
                <a:prstDash val="solid"/>
                <a:round/>
              </a:ln>
            </p:spPr>
          </p:sp>
          <p:sp>
            <p:nvSpPr>
              <p:cNvPr name="TextBox 8" id="8"/>
              <p:cNvSpPr txBox="true"/>
              <p:nvPr/>
            </p:nvSpPr>
            <p:spPr>
              <a:xfrm>
                <a:off x="0" y="-19050"/>
                <a:ext cx="1785488" cy="1143631"/>
              </a:xfrm>
              <a:prstGeom prst="rect">
                <a:avLst/>
              </a:prstGeom>
            </p:spPr>
            <p:txBody>
              <a:bodyPr anchor="ctr" rtlCol="false" tIns="50800" lIns="50800" bIns="50800" rIns="50800"/>
              <a:lstStyle/>
              <a:p>
                <a:pPr algn="ctr">
                  <a:lnSpc>
                    <a:spcPts val="2060"/>
                  </a:lnSpc>
                </a:pPr>
              </a:p>
            </p:txBody>
          </p:sp>
        </p:grpSp>
        <p:grpSp>
          <p:nvGrpSpPr>
            <p:cNvPr name="Group 9" id="9"/>
            <p:cNvGrpSpPr/>
            <p:nvPr/>
          </p:nvGrpSpPr>
          <p:grpSpPr>
            <a:xfrm rot="0">
              <a:off x="0" y="0"/>
              <a:ext cx="13204469" cy="8316772"/>
              <a:chOff x="0" y="0"/>
              <a:chExt cx="1785488" cy="1124581"/>
            </a:xfrm>
          </p:grpSpPr>
          <p:sp>
            <p:nvSpPr>
              <p:cNvPr name="Freeform 10" id="10"/>
              <p:cNvSpPr/>
              <p:nvPr/>
            </p:nvSpPr>
            <p:spPr>
              <a:xfrm flipH="false" flipV="false" rot="0">
                <a:off x="0" y="0"/>
                <a:ext cx="1785488" cy="1124581"/>
              </a:xfrm>
              <a:custGeom>
                <a:avLst/>
                <a:gdLst/>
                <a:ahLst/>
                <a:cxnLst/>
                <a:rect r="r" b="b" t="t" l="l"/>
                <a:pathLst>
                  <a:path h="1124581" w="1785488">
                    <a:moveTo>
                      <a:pt x="29222" y="0"/>
                    </a:moveTo>
                    <a:lnTo>
                      <a:pt x="1756266" y="0"/>
                    </a:lnTo>
                    <a:cubicBezTo>
                      <a:pt x="1772405" y="0"/>
                      <a:pt x="1785488" y="13083"/>
                      <a:pt x="1785488" y="29222"/>
                    </a:cubicBezTo>
                    <a:lnTo>
                      <a:pt x="1785488" y="1095360"/>
                    </a:lnTo>
                    <a:cubicBezTo>
                      <a:pt x="1785488" y="1111498"/>
                      <a:pt x="1772405" y="1124581"/>
                      <a:pt x="1756266" y="1124581"/>
                    </a:cubicBezTo>
                    <a:lnTo>
                      <a:pt x="29222" y="1124581"/>
                    </a:lnTo>
                    <a:cubicBezTo>
                      <a:pt x="13083" y="1124581"/>
                      <a:pt x="0" y="1111498"/>
                      <a:pt x="0" y="1095360"/>
                    </a:cubicBezTo>
                    <a:lnTo>
                      <a:pt x="0" y="29222"/>
                    </a:lnTo>
                    <a:cubicBezTo>
                      <a:pt x="0" y="13083"/>
                      <a:pt x="13083" y="0"/>
                      <a:pt x="29222" y="0"/>
                    </a:cubicBezTo>
                    <a:close/>
                  </a:path>
                </a:pathLst>
              </a:custGeom>
              <a:solidFill>
                <a:srgbClr val="0A8D72"/>
              </a:solidFill>
              <a:ln w="28575" cap="rnd">
                <a:solidFill>
                  <a:srgbClr val="000000"/>
                </a:solidFill>
                <a:prstDash val="solid"/>
                <a:round/>
              </a:ln>
            </p:spPr>
          </p:sp>
          <p:sp>
            <p:nvSpPr>
              <p:cNvPr name="TextBox 11" id="11"/>
              <p:cNvSpPr txBox="true"/>
              <p:nvPr/>
            </p:nvSpPr>
            <p:spPr>
              <a:xfrm>
                <a:off x="0" y="-19050"/>
                <a:ext cx="1785488" cy="1143631"/>
              </a:xfrm>
              <a:prstGeom prst="rect">
                <a:avLst/>
              </a:prstGeom>
            </p:spPr>
            <p:txBody>
              <a:bodyPr anchor="ctr" rtlCol="false" tIns="50800" lIns="50800" bIns="50800" rIns="50800"/>
              <a:lstStyle/>
              <a:p>
                <a:pPr algn="ctr" marL="0" indent="0" lvl="0">
                  <a:lnSpc>
                    <a:spcPts val="2655"/>
                  </a:lnSpc>
                  <a:spcBef>
                    <a:spcPct val="0"/>
                  </a:spcBef>
                </a:pPr>
              </a:p>
            </p:txBody>
          </p:sp>
        </p:grpSp>
        <p:grpSp>
          <p:nvGrpSpPr>
            <p:cNvPr name="Group 12" id="12"/>
            <p:cNvGrpSpPr/>
            <p:nvPr/>
          </p:nvGrpSpPr>
          <p:grpSpPr>
            <a:xfrm rot="0">
              <a:off x="568015" y="489248"/>
              <a:ext cx="12068439" cy="7338276"/>
              <a:chOff x="0" y="0"/>
              <a:chExt cx="1849472" cy="1124581"/>
            </a:xfrm>
          </p:grpSpPr>
          <p:sp>
            <p:nvSpPr>
              <p:cNvPr name="Freeform 13" id="13"/>
              <p:cNvSpPr/>
              <p:nvPr/>
            </p:nvSpPr>
            <p:spPr>
              <a:xfrm flipH="false" flipV="false" rot="0">
                <a:off x="0" y="0"/>
                <a:ext cx="1849472" cy="1124581"/>
              </a:xfrm>
              <a:custGeom>
                <a:avLst/>
                <a:gdLst/>
                <a:ahLst/>
                <a:cxnLst/>
                <a:rect r="r" b="b" t="t" l="l"/>
                <a:pathLst>
                  <a:path h="1124581" w="1849472">
                    <a:moveTo>
                      <a:pt x="31972" y="0"/>
                    </a:moveTo>
                    <a:lnTo>
                      <a:pt x="1817500" y="0"/>
                    </a:lnTo>
                    <a:cubicBezTo>
                      <a:pt x="1835158" y="0"/>
                      <a:pt x="1849472" y="14314"/>
                      <a:pt x="1849472" y="31972"/>
                    </a:cubicBezTo>
                    <a:lnTo>
                      <a:pt x="1849472" y="1092609"/>
                    </a:lnTo>
                    <a:cubicBezTo>
                      <a:pt x="1849472" y="1101089"/>
                      <a:pt x="1846104" y="1109221"/>
                      <a:pt x="1840108" y="1115217"/>
                    </a:cubicBezTo>
                    <a:cubicBezTo>
                      <a:pt x="1834112" y="1121213"/>
                      <a:pt x="1825980" y="1124581"/>
                      <a:pt x="1817500" y="1124581"/>
                    </a:cubicBezTo>
                    <a:lnTo>
                      <a:pt x="31972" y="1124581"/>
                    </a:lnTo>
                    <a:cubicBezTo>
                      <a:pt x="23493" y="1124581"/>
                      <a:pt x="15360" y="1121213"/>
                      <a:pt x="9364" y="1115217"/>
                    </a:cubicBezTo>
                    <a:cubicBezTo>
                      <a:pt x="3368" y="1109221"/>
                      <a:pt x="0" y="1101089"/>
                      <a:pt x="0" y="1092609"/>
                    </a:cubicBezTo>
                    <a:lnTo>
                      <a:pt x="0" y="31972"/>
                    </a:lnTo>
                    <a:cubicBezTo>
                      <a:pt x="0" y="23493"/>
                      <a:pt x="3368" y="15360"/>
                      <a:pt x="9364" y="9364"/>
                    </a:cubicBezTo>
                    <a:cubicBezTo>
                      <a:pt x="15360" y="3368"/>
                      <a:pt x="23493" y="0"/>
                      <a:pt x="31972" y="0"/>
                    </a:cubicBezTo>
                    <a:close/>
                  </a:path>
                </a:pathLst>
              </a:custGeom>
              <a:solidFill>
                <a:srgbClr val="FFF8ED"/>
              </a:solidFill>
              <a:ln w="28575" cap="rnd">
                <a:solidFill>
                  <a:srgbClr val="000000"/>
                </a:solidFill>
                <a:prstDash val="solid"/>
                <a:round/>
              </a:ln>
            </p:spPr>
          </p:sp>
          <p:sp>
            <p:nvSpPr>
              <p:cNvPr name="TextBox 14" id="14"/>
              <p:cNvSpPr txBox="true"/>
              <p:nvPr/>
            </p:nvSpPr>
            <p:spPr>
              <a:xfrm>
                <a:off x="0" y="-19050"/>
                <a:ext cx="1849472" cy="1143631"/>
              </a:xfrm>
              <a:prstGeom prst="rect">
                <a:avLst/>
              </a:prstGeom>
            </p:spPr>
            <p:txBody>
              <a:bodyPr anchor="ctr" rtlCol="false" tIns="50800" lIns="50800" bIns="50800" rIns="50800"/>
              <a:lstStyle/>
              <a:p>
                <a:pPr algn="ctr">
                  <a:lnSpc>
                    <a:spcPts val="2060"/>
                  </a:lnSpc>
                </a:pPr>
              </a:p>
            </p:txBody>
          </p:sp>
        </p:grpSp>
        <p:grpSp>
          <p:nvGrpSpPr>
            <p:cNvPr name="Group 15" id="15"/>
            <p:cNvGrpSpPr/>
            <p:nvPr/>
          </p:nvGrpSpPr>
          <p:grpSpPr>
            <a:xfrm rot="0">
              <a:off x="1111341" y="1011181"/>
              <a:ext cx="556055" cy="55605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28575" cap="sq">
                <a:solidFill>
                  <a:srgbClr val="000000"/>
                </a:solid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060"/>
                  </a:lnSpc>
                </a:pPr>
              </a:p>
            </p:txBody>
          </p:sp>
        </p:grpSp>
        <p:grpSp>
          <p:nvGrpSpPr>
            <p:cNvPr name="Group 18" id="18"/>
            <p:cNvGrpSpPr/>
            <p:nvPr/>
          </p:nvGrpSpPr>
          <p:grpSpPr>
            <a:xfrm rot="0">
              <a:off x="1111341" y="6749537"/>
              <a:ext cx="556055" cy="55605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28575" cap="sq">
                <a:solidFill>
                  <a:srgbClr val="000000"/>
                </a:solidFill>
                <a:prstDash val="solid"/>
                <a:miter/>
              </a:ln>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2060"/>
                  </a:lnSpc>
                </a:pPr>
              </a:p>
            </p:txBody>
          </p:sp>
        </p:grpSp>
        <p:grpSp>
          <p:nvGrpSpPr>
            <p:cNvPr name="Group 21" id="21"/>
            <p:cNvGrpSpPr/>
            <p:nvPr/>
          </p:nvGrpSpPr>
          <p:grpSpPr>
            <a:xfrm rot="0">
              <a:off x="11537072" y="1011181"/>
              <a:ext cx="556055" cy="55605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28575" cap="sq">
                <a:solidFill>
                  <a:srgbClr val="000000"/>
                </a:solidFill>
                <a:prstDash val="solid"/>
                <a:miter/>
              </a:ln>
            </p:spPr>
          </p:sp>
          <p:sp>
            <p:nvSpPr>
              <p:cNvPr name="TextBox 23" id="23"/>
              <p:cNvSpPr txBox="true"/>
              <p:nvPr/>
            </p:nvSpPr>
            <p:spPr>
              <a:xfrm>
                <a:off x="76200" y="57150"/>
                <a:ext cx="660400" cy="679450"/>
              </a:xfrm>
              <a:prstGeom prst="rect">
                <a:avLst/>
              </a:prstGeom>
            </p:spPr>
            <p:txBody>
              <a:bodyPr anchor="ctr" rtlCol="false" tIns="50800" lIns="50800" bIns="50800" rIns="50800"/>
              <a:lstStyle/>
              <a:p>
                <a:pPr algn="ctr">
                  <a:lnSpc>
                    <a:spcPts val="2060"/>
                  </a:lnSpc>
                </a:pPr>
              </a:p>
            </p:txBody>
          </p:sp>
        </p:grpSp>
        <p:grpSp>
          <p:nvGrpSpPr>
            <p:cNvPr name="Group 24" id="24"/>
            <p:cNvGrpSpPr/>
            <p:nvPr/>
          </p:nvGrpSpPr>
          <p:grpSpPr>
            <a:xfrm rot="0">
              <a:off x="11537072" y="6749537"/>
              <a:ext cx="556055" cy="55605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28575" cap="sq">
                <a:solidFill>
                  <a:srgbClr val="000000"/>
                </a:solidFill>
                <a:prstDash val="solid"/>
                <a:miter/>
              </a:ln>
            </p:spPr>
          </p:sp>
          <p:sp>
            <p:nvSpPr>
              <p:cNvPr name="TextBox 26" id="26"/>
              <p:cNvSpPr txBox="true"/>
              <p:nvPr/>
            </p:nvSpPr>
            <p:spPr>
              <a:xfrm>
                <a:off x="76200" y="57150"/>
                <a:ext cx="660400" cy="679450"/>
              </a:xfrm>
              <a:prstGeom prst="rect">
                <a:avLst/>
              </a:prstGeom>
            </p:spPr>
            <p:txBody>
              <a:bodyPr anchor="ctr" rtlCol="false" tIns="50800" lIns="50800" bIns="50800" rIns="50800"/>
              <a:lstStyle/>
              <a:p>
                <a:pPr algn="ctr">
                  <a:lnSpc>
                    <a:spcPts val="2060"/>
                  </a:lnSpc>
                </a:pPr>
              </a:p>
            </p:txBody>
          </p:sp>
        </p:grpSp>
      </p:grpSp>
      <p:sp>
        <p:nvSpPr>
          <p:cNvPr name="TextBox 27" id="27"/>
          <p:cNvSpPr txBox="true"/>
          <p:nvPr/>
        </p:nvSpPr>
        <p:spPr>
          <a:xfrm rot="0">
            <a:off x="4831354" y="3924935"/>
            <a:ext cx="8777692" cy="2360929"/>
          </a:xfrm>
          <a:prstGeom prst="rect">
            <a:avLst/>
          </a:prstGeom>
        </p:spPr>
        <p:txBody>
          <a:bodyPr anchor="t" rtlCol="false" tIns="0" lIns="0" bIns="0" rIns="0">
            <a:spAutoFit/>
          </a:bodyPr>
          <a:lstStyle/>
          <a:p>
            <a:pPr algn="ctr">
              <a:lnSpc>
                <a:spcPts val="8199"/>
              </a:lnSpc>
            </a:pPr>
            <a:r>
              <a:rPr lang="en-US" b="true" sz="8199">
                <a:solidFill>
                  <a:srgbClr val="000000"/>
                </a:solidFill>
                <a:latin typeface="Agrandir Narrow Ultra-Bold"/>
                <a:ea typeface="Agrandir Narrow Ultra-Bold"/>
                <a:cs typeface="Agrandir Narrow Ultra-Bold"/>
                <a:sym typeface="Agrandir Narrow Ultra-Bold"/>
              </a:rPr>
              <a:t>Resultados e Interpretación</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439A8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220447" y="5562813"/>
            <a:ext cx="1120622" cy="5273517"/>
          </a:xfrm>
          <a:custGeom>
            <a:avLst/>
            <a:gdLst/>
            <a:ahLst/>
            <a:cxnLst/>
            <a:rect r="r" b="b" t="t" l="l"/>
            <a:pathLst>
              <a:path h="5273517" w="1120622">
                <a:moveTo>
                  <a:pt x="0" y="0"/>
                </a:moveTo>
                <a:lnTo>
                  <a:pt x="1120623" y="0"/>
                </a:lnTo>
                <a:lnTo>
                  <a:pt x="1120623" y="5273517"/>
                </a:lnTo>
                <a:lnTo>
                  <a:pt x="0" y="52735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860612"/>
            <a:ext cx="16597405" cy="8565776"/>
            <a:chOff x="0" y="0"/>
            <a:chExt cx="4371333" cy="2256007"/>
          </a:xfrm>
        </p:grpSpPr>
        <p:sp>
          <p:nvSpPr>
            <p:cNvPr name="Freeform 4" id="4"/>
            <p:cNvSpPr/>
            <p:nvPr/>
          </p:nvSpPr>
          <p:spPr>
            <a:xfrm flipH="false" flipV="false" rot="0">
              <a:off x="0" y="0"/>
              <a:ext cx="4371333" cy="2256007"/>
            </a:xfrm>
            <a:custGeom>
              <a:avLst/>
              <a:gdLst/>
              <a:ahLst/>
              <a:cxnLst/>
              <a:rect r="r" b="b" t="t" l="l"/>
              <a:pathLst>
                <a:path h="2256007" w="4371333">
                  <a:moveTo>
                    <a:pt x="0" y="0"/>
                  </a:moveTo>
                  <a:lnTo>
                    <a:pt x="4371333" y="0"/>
                  </a:lnTo>
                  <a:lnTo>
                    <a:pt x="4371333" y="2256007"/>
                  </a:lnTo>
                  <a:lnTo>
                    <a:pt x="0" y="2256007"/>
                  </a:lnTo>
                  <a:close/>
                </a:path>
              </a:pathLst>
            </a:custGeom>
            <a:solidFill>
              <a:srgbClr val="F9E7E5"/>
            </a:solidFill>
            <a:ln cap="sq">
              <a:noFill/>
              <a:prstDash val="solid"/>
              <a:miter/>
            </a:ln>
          </p:spPr>
        </p:sp>
        <p:sp>
          <p:nvSpPr>
            <p:cNvPr name="TextBox 5" id="5"/>
            <p:cNvSpPr txBox="true"/>
            <p:nvPr/>
          </p:nvSpPr>
          <p:spPr>
            <a:xfrm>
              <a:off x="0" y="-28575"/>
              <a:ext cx="4371333" cy="2284582"/>
            </a:xfrm>
            <a:prstGeom prst="rect">
              <a:avLst/>
            </a:prstGeom>
          </p:spPr>
          <p:txBody>
            <a:bodyPr anchor="ctr" rtlCol="false" tIns="254000" lIns="254000" bIns="254000" rIns="254000"/>
            <a:lstStyle/>
            <a:p>
              <a:pPr algn="ctr" marL="0" indent="0" lvl="0">
                <a:lnSpc>
                  <a:spcPts val="13200"/>
                </a:lnSpc>
              </a:pPr>
            </a:p>
          </p:txBody>
        </p:sp>
      </p:grpSp>
      <p:grpSp>
        <p:nvGrpSpPr>
          <p:cNvPr name="Group 6" id="6"/>
          <p:cNvGrpSpPr/>
          <p:nvPr/>
        </p:nvGrpSpPr>
        <p:grpSpPr>
          <a:xfrm rot="0">
            <a:off x="7239000" y="453063"/>
            <a:ext cx="3810000" cy="1428750"/>
            <a:chOff x="0" y="0"/>
            <a:chExt cx="1003457" cy="376296"/>
          </a:xfrm>
        </p:grpSpPr>
        <p:sp>
          <p:nvSpPr>
            <p:cNvPr name="Freeform 7" id="7"/>
            <p:cNvSpPr/>
            <p:nvPr/>
          </p:nvSpPr>
          <p:spPr>
            <a:xfrm flipH="false" flipV="false" rot="0">
              <a:off x="0" y="0"/>
              <a:ext cx="1003457" cy="376296"/>
            </a:xfrm>
            <a:custGeom>
              <a:avLst/>
              <a:gdLst/>
              <a:ahLst/>
              <a:cxnLst/>
              <a:rect r="r" b="b" t="t" l="l"/>
              <a:pathLst>
                <a:path h="376296" w="1003457">
                  <a:moveTo>
                    <a:pt x="0" y="0"/>
                  </a:moveTo>
                  <a:lnTo>
                    <a:pt x="1003457" y="0"/>
                  </a:lnTo>
                  <a:lnTo>
                    <a:pt x="1003457" y="376296"/>
                  </a:lnTo>
                  <a:lnTo>
                    <a:pt x="0" y="376296"/>
                  </a:lnTo>
                  <a:close/>
                </a:path>
              </a:pathLst>
            </a:custGeom>
            <a:solidFill>
              <a:srgbClr val="152A51"/>
            </a:solidFill>
            <a:ln cap="sq">
              <a:noFill/>
              <a:prstDash val="solid"/>
              <a:miter/>
            </a:ln>
          </p:spPr>
        </p:sp>
        <p:sp>
          <p:nvSpPr>
            <p:cNvPr name="TextBox 8" id="8"/>
            <p:cNvSpPr txBox="true"/>
            <p:nvPr/>
          </p:nvSpPr>
          <p:spPr>
            <a:xfrm>
              <a:off x="0" y="-19050"/>
              <a:ext cx="1003457" cy="395346"/>
            </a:xfrm>
            <a:prstGeom prst="rect">
              <a:avLst/>
            </a:prstGeom>
          </p:spPr>
          <p:txBody>
            <a:bodyPr anchor="ctr" rtlCol="false" tIns="63500" lIns="63500" bIns="63500" rIns="63500"/>
            <a:lstStyle/>
            <a:p>
              <a:pPr algn="ctr" marL="0" indent="0" lvl="0">
                <a:lnSpc>
                  <a:spcPts val="7200"/>
                </a:lnSpc>
              </a:pPr>
              <a:r>
                <a:rPr lang="en-US" sz="6000" spc="60">
                  <a:solidFill>
                    <a:srgbClr val="FFFFFF"/>
                  </a:solidFill>
                  <a:latin typeface="Chewy"/>
                  <a:ea typeface="Chewy"/>
                  <a:cs typeface="Chewy"/>
                  <a:sym typeface="Chewy"/>
                </a:rPr>
                <a:t>Espiras</a:t>
              </a:r>
            </a:p>
          </p:txBody>
        </p:sp>
      </p:grpSp>
      <p:sp>
        <p:nvSpPr>
          <p:cNvPr name="AutoShape 9" id="9"/>
          <p:cNvSpPr/>
          <p:nvPr/>
        </p:nvSpPr>
        <p:spPr>
          <a:xfrm>
            <a:off x="876187" y="9970998"/>
            <a:ext cx="1208991" cy="0"/>
          </a:xfrm>
          <a:prstGeom prst="line">
            <a:avLst/>
          </a:prstGeom>
          <a:ln cap="flat" w="38100">
            <a:solidFill>
              <a:srgbClr val="152A51"/>
            </a:solidFill>
            <a:prstDash val="solid"/>
            <a:headEnd type="none" len="sm" w="sm"/>
            <a:tailEnd type="none" len="sm" w="sm"/>
          </a:ln>
        </p:spPr>
      </p:sp>
      <p:sp>
        <p:nvSpPr>
          <p:cNvPr name="AutoShape 10" id="10"/>
          <p:cNvSpPr/>
          <p:nvPr/>
        </p:nvSpPr>
        <p:spPr>
          <a:xfrm>
            <a:off x="16758461" y="9990048"/>
            <a:ext cx="1208991" cy="0"/>
          </a:xfrm>
          <a:prstGeom prst="line">
            <a:avLst/>
          </a:prstGeom>
          <a:ln cap="flat" w="38100">
            <a:solidFill>
              <a:srgbClr val="152A51"/>
            </a:solidFill>
            <a:prstDash val="solid"/>
            <a:headEnd type="none" len="sm" w="sm"/>
            <a:tailEnd type="none" len="sm" w="sm"/>
          </a:ln>
        </p:spPr>
      </p:sp>
      <p:sp>
        <p:nvSpPr>
          <p:cNvPr name="AutoShape 11" id="11"/>
          <p:cNvSpPr/>
          <p:nvPr/>
        </p:nvSpPr>
        <p:spPr>
          <a:xfrm flipH="true" flipV="true">
            <a:off x="857137" y="9083491"/>
            <a:ext cx="0" cy="887507"/>
          </a:xfrm>
          <a:prstGeom prst="line">
            <a:avLst/>
          </a:prstGeom>
          <a:ln cap="flat" w="38100">
            <a:solidFill>
              <a:srgbClr val="152A51"/>
            </a:solidFill>
            <a:prstDash val="solid"/>
            <a:headEnd type="none" len="sm" w="sm"/>
            <a:tailEnd type="none" len="sm" w="sm"/>
          </a:ln>
        </p:spPr>
      </p:sp>
      <p:sp>
        <p:nvSpPr>
          <p:cNvPr name="AutoShape 12" id="12"/>
          <p:cNvSpPr/>
          <p:nvPr/>
        </p:nvSpPr>
        <p:spPr>
          <a:xfrm flipH="true" flipV="true">
            <a:off x="17967452" y="9083491"/>
            <a:ext cx="0" cy="887507"/>
          </a:xfrm>
          <a:prstGeom prst="line">
            <a:avLst/>
          </a:prstGeom>
          <a:ln cap="flat" w="38100">
            <a:solidFill>
              <a:srgbClr val="152A51"/>
            </a:solidFill>
            <a:prstDash val="solid"/>
            <a:headEnd type="none" len="sm" w="sm"/>
            <a:tailEnd type="none" len="sm" w="sm"/>
          </a:ln>
        </p:spPr>
      </p:sp>
      <p:sp>
        <p:nvSpPr>
          <p:cNvPr name="Freeform 13" id="13"/>
          <p:cNvSpPr/>
          <p:nvPr/>
        </p:nvSpPr>
        <p:spPr>
          <a:xfrm flipH="false" flipV="false" rot="0">
            <a:off x="1480683" y="1881813"/>
            <a:ext cx="8680416" cy="6637965"/>
          </a:xfrm>
          <a:custGeom>
            <a:avLst/>
            <a:gdLst/>
            <a:ahLst/>
            <a:cxnLst/>
            <a:rect r="r" b="b" t="t" l="l"/>
            <a:pathLst>
              <a:path h="6637965" w="8680416">
                <a:moveTo>
                  <a:pt x="0" y="0"/>
                </a:moveTo>
                <a:lnTo>
                  <a:pt x="8680415" y="0"/>
                </a:lnTo>
                <a:lnTo>
                  <a:pt x="8680415" y="6637964"/>
                </a:lnTo>
                <a:lnTo>
                  <a:pt x="0" y="6637964"/>
                </a:lnTo>
                <a:lnTo>
                  <a:pt x="0" y="0"/>
                </a:lnTo>
                <a:close/>
              </a:path>
            </a:pathLst>
          </a:custGeom>
          <a:blipFill>
            <a:blip r:embed="rId4"/>
            <a:stretch>
              <a:fillRect l="0" t="0" r="0" b="0"/>
            </a:stretch>
          </a:blipFill>
        </p:spPr>
      </p:sp>
      <p:sp>
        <p:nvSpPr>
          <p:cNvPr name="TextBox 14" id="14"/>
          <p:cNvSpPr txBox="true"/>
          <p:nvPr/>
        </p:nvSpPr>
        <p:spPr>
          <a:xfrm rot="0">
            <a:off x="10551730" y="2169201"/>
            <a:ext cx="6521363" cy="5996514"/>
          </a:xfrm>
          <a:prstGeom prst="rect">
            <a:avLst/>
          </a:prstGeom>
        </p:spPr>
        <p:txBody>
          <a:bodyPr anchor="t" rtlCol="false" tIns="0" lIns="0" bIns="0" rIns="0">
            <a:spAutoFit/>
          </a:bodyPr>
          <a:lstStyle/>
          <a:p>
            <a:pPr algn="ctr">
              <a:lnSpc>
                <a:spcPts val="4336"/>
              </a:lnSpc>
            </a:pPr>
            <a:r>
              <a:rPr lang="en-US" sz="3097" b="true">
                <a:solidFill>
                  <a:srgbClr val="152A51"/>
                </a:solidFill>
                <a:latin typeface="Open Sauce Bold"/>
                <a:ea typeface="Open Sauce Bold"/>
                <a:cs typeface="Open Sauce Bold"/>
                <a:sym typeface="Open Sauce Bold"/>
              </a:rPr>
              <a:t>La imagen muestra la disposición tridimensional de las cinco espiras circulares utilizadas para modelar la región conductora responsable del frenado magnético en la torre de caída.</a:t>
            </a:r>
          </a:p>
          <a:p>
            <a:pPr algn="ctr">
              <a:lnSpc>
                <a:spcPts val="4336"/>
              </a:lnSpc>
            </a:pPr>
            <a:r>
              <a:rPr lang="en-US" b="true" sz="3097">
                <a:solidFill>
                  <a:srgbClr val="152A51"/>
                </a:solidFill>
                <a:latin typeface="Open Sauce Bold"/>
                <a:ea typeface="Open Sauce Bold"/>
                <a:cs typeface="Open Sauce Bold"/>
                <a:sym typeface="Open Sauce Bold"/>
              </a:rPr>
              <a:t> Cada espira está apilada verticalmente a intervalos regulares sobre el eje Z, simulando de manera precisa la geometría real del sistema físico.</a:t>
            </a:r>
          </a:p>
        </p:txBody>
      </p:sp>
    </p:spTree>
  </p:cSld>
  <p:clrMapOvr>
    <a:masterClrMapping/>
  </p:clrMapOvr>
  <p:transition spd="fast">
    <p:cover dir="d"/>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439A8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220447" y="5562813"/>
            <a:ext cx="1120622" cy="5273517"/>
          </a:xfrm>
          <a:custGeom>
            <a:avLst/>
            <a:gdLst/>
            <a:ahLst/>
            <a:cxnLst/>
            <a:rect r="r" b="b" t="t" l="l"/>
            <a:pathLst>
              <a:path h="5273517" w="1120622">
                <a:moveTo>
                  <a:pt x="0" y="0"/>
                </a:moveTo>
                <a:lnTo>
                  <a:pt x="1120623" y="0"/>
                </a:lnTo>
                <a:lnTo>
                  <a:pt x="1120623" y="5273517"/>
                </a:lnTo>
                <a:lnTo>
                  <a:pt x="0" y="52735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860612"/>
            <a:ext cx="16597405" cy="8565776"/>
            <a:chOff x="0" y="0"/>
            <a:chExt cx="4371333" cy="2256007"/>
          </a:xfrm>
        </p:grpSpPr>
        <p:sp>
          <p:nvSpPr>
            <p:cNvPr name="Freeform 4" id="4"/>
            <p:cNvSpPr/>
            <p:nvPr/>
          </p:nvSpPr>
          <p:spPr>
            <a:xfrm flipH="false" flipV="false" rot="0">
              <a:off x="0" y="0"/>
              <a:ext cx="4371333" cy="2256007"/>
            </a:xfrm>
            <a:custGeom>
              <a:avLst/>
              <a:gdLst/>
              <a:ahLst/>
              <a:cxnLst/>
              <a:rect r="r" b="b" t="t" l="l"/>
              <a:pathLst>
                <a:path h="2256007" w="4371333">
                  <a:moveTo>
                    <a:pt x="0" y="0"/>
                  </a:moveTo>
                  <a:lnTo>
                    <a:pt x="4371333" y="0"/>
                  </a:lnTo>
                  <a:lnTo>
                    <a:pt x="4371333" y="2256007"/>
                  </a:lnTo>
                  <a:lnTo>
                    <a:pt x="0" y="2256007"/>
                  </a:lnTo>
                  <a:close/>
                </a:path>
              </a:pathLst>
            </a:custGeom>
            <a:solidFill>
              <a:srgbClr val="F9E7E5"/>
            </a:solidFill>
            <a:ln cap="sq">
              <a:noFill/>
              <a:prstDash val="solid"/>
              <a:miter/>
            </a:ln>
          </p:spPr>
        </p:sp>
        <p:sp>
          <p:nvSpPr>
            <p:cNvPr name="TextBox 5" id="5"/>
            <p:cNvSpPr txBox="true"/>
            <p:nvPr/>
          </p:nvSpPr>
          <p:spPr>
            <a:xfrm>
              <a:off x="0" y="-28575"/>
              <a:ext cx="4371333" cy="2284582"/>
            </a:xfrm>
            <a:prstGeom prst="rect">
              <a:avLst/>
            </a:prstGeom>
          </p:spPr>
          <p:txBody>
            <a:bodyPr anchor="ctr" rtlCol="false" tIns="254000" lIns="254000" bIns="254000" rIns="254000"/>
            <a:lstStyle/>
            <a:p>
              <a:pPr algn="ctr" marL="0" indent="0" lvl="0">
                <a:lnSpc>
                  <a:spcPts val="13200"/>
                </a:lnSpc>
              </a:pPr>
            </a:p>
          </p:txBody>
        </p:sp>
      </p:grpSp>
      <p:grpSp>
        <p:nvGrpSpPr>
          <p:cNvPr name="Group 6" id="6"/>
          <p:cNvGrpSpPr/>
          <p:nvPr/>
        </p:nvGrpSpPr>
        <p:grpSpPr>
          <a:xfrm rot="0">
            <a:off x="3489512" y="146237"/>
            <a:ext cx="11675781" cy="1428750"/>
            <a:chOff x="0" y="0"/>
            <a:chExt cx="3075103" cy="376296"/>
          </a:xfrm>
        </p:grpSpPr>
        <p:sp>
          <p:nvSpPr>
            <p:cNvPr name="Freeform 7" id="7"/>
            <p:cNvSpPr/>
            <p:nvPr/>
          </p:nvSpPr>
          <p:spPr>
            <a:xfrm flipH="false" flipV="false" rot="0">
              <a:off x="0" y="0"/>
              <a:ext cx="3075103" cy="376296"/>
            </a:xfrm>
            <a:custGeom>
              <a:avLst/>
              <a:gdLst/>
              <a:ahLst/>
              <a:cxnLst/>
              <a:rect r="r" b="b" t="t" l="l"/>
              <a:pathLst>
                <a:path h="376296" w="3075103">
                  <a:moveTo>
                    <a:pt x="0" y="0"/>
                  </a:moveTo>
                  <a:lnTo>
                    <a:pt x="3075103" y="0"/>
                  </a:lnTo>
                  <a:lnTo>
                    <a:pt x="3075103" y="376296"/>
                  </a:lnTo>
                  <a:lnTo>
                    <a:pt x="0" y="376296"/>
                  </a:lnTo>
                  <a:close/>
                </a:path>
              </a:pathLst>
            </a:custGeom>
            <a:solidFill>
              <a:srgbClr val="152A51"/>
            </a:solidFill>
            <a:ln cap="sq">
              <a:noFill/>
              <a:prstDash val="solid"/>
              <a:miter/>
            </a:ln>
          </p:spPr>
        </p:sp>
        <p:sp>
          <p:nvSpPr>
            <p:cNvPr name="TextBox 8" id="8"/>
            <p:cNvSpPr txBox="true"/>
            <p:nvPr/>
          </p:nvSpPr>
          <p:spPr>
            <a:xfrm>
              <a:off x="0" y="-19050"/>
              <a:ext cx="3075103" cy="395346"/>
            </a:xfrm>
            <a:prstGeom prst="rect">
              <a:avLst/>
            </a:prstGeom>
          </p:spPr>
          <p:txBody>
            <a:bodyPr anchor="ctr" rtlCol="false" tIns="63500" lIns="63500" bIns="63500" rIns="63500"/>
            <a:lstStyle/>
            <a:p>
              <a:pPr algn="ctr" marL="0" indent="0" lvl="0">
                <a:lnSpc>
                  <a:spcPts val="7200"/>
                </a:lnSpc>
              </a:pPr>
              <a:r>
                <a:rPr lang="en-US" sz="6000" spc="60">
                  <a:solidFill>
                    <a:srgbClr val="FFFFFF"/>
                  </a:solidFill>
                  <a:latin typeface="Chewy"/>
                  <a:ea typeface="Chewy"/>
                  <a:cs typeface="Chewy"/>
                  <a:sym typeface="Chewy"/>
                </a:rPr>
                <a:t>Visualización del campo magnético</a:t>
              </a:r>
            </a:p>
          </p:txBody>
        </p:sp>
      </p:grpSp>
      <p:sp>
        <p:nvSpPr>
          <p:cNvPr name="AutoShape 9" id="9"/>
          <p:cNvSpPr/>
          <p:nvPr/>
        </p:nvSpPr>
        <p:spPr>
          <a:xfrm>
            <a:off x="876187" y="9970998"/>
            <a:ext cx="1208991" cy="0"/>
          </a:xfrm>
          <a:prstGeom prst="line">
            <a:avLst/>
          </a:prstGeom>
          <a:ln cap="flat" w="38100">
            <a:solidFill>
              <a:srgbClr val="152A51"/>
            </a:solidFill>
            <a:prstDash val="solid"/>
            <a:headEnd type="none" len="sm" w="sm"/>
            <a:tailEnd type="none" len="sm" w="sm"/>
          </a:ln>
        </p:spPr>
      </p:sp>
      <p:sp>
        <p:nvSpPr>
          <p:cNvPr name="AutoShape 10" id="10"/>
          <p:cNvSpPr/>
          <p:nvPr/>
        </p:nvSpPr>
        <p:spPr>
          <a:xfrm>
            <a:off x="16758461" y="9990048"/>
            <a:ext cx="1208991" cy="0"/>
          </a:xfrm>
          <a:prstGeom prst="line">
            <a:avLst/>
          </a:prstGeom>
          <a:ln cap="flat" w="38100">
            <a:solidFill>
              <a:srgbClr val="152A51"/>
            </a:solidFill>
            <a:prstDash val="solid"/>
            <a:headEnd type="none" len="sm" w="sm"/>
            <a:tailEnd type="none" len="sm" w="sm"/>
          </a:ln>
        </p:spPr>
      </p:sp>
      <p:sp>
        <p:nvSpPr>
          <p:cNvPr name="AutoShape 11" id="11"/>
          <p:cNvSpPr/>
          <p:nvPr/>
        </p:nvSpPr>
        <p:spPr>
          <a:xfrm flipH="true" flipV="true">
            <a:off x="857137" y="9083491"/>
            <a:ext cx="0" cy="887507"/>
          </a:xfrm>
          <a:prstGeom prst="line">
            <a:avLst/>
          </a:prstGeom>
          <a:ln cap="flat" w="38100">
            <a:solidFill>
              <a:srgbClr val="152A51"/>
            </a:solidFill>
            <a:prstDash val="solid"/>
            <a:headEnd type="none" len="sm" w="sm"/>
            <a:tailEnd type="none" len="sm" w="sm"/>
          </a:ln>
        </p:spPr>
      </p:sp>
      <p:sp>
        <p:nvSpPr>
          <p:cNvPr name="AutoShape 12" id="12"/>
          <p:cNvSpPr/>
          <p:nvPr/>
        </p:nvSpPr>
        <p:spPr>
          <a:xfrm flipH="true" flipV="true">
            <a:off x="17967452" y="9083491"/>
            <a:ext cx="0" cy="887507"/>
          </a:xfrm>
          <a:prstGeom prst="line">
            <a:avLst/>
          </a:prstGeom>
          <a:ln cap="flat" w="38100">
            <a:solidFill>
              <a:srgbClr val="152A51"/>
            </a:solidFill>
            <a:prstDash val="solid"/>
            <a:headEnd type="none" len="sm" w="sm"/>
            <a:tailEnd type="none" len="sm" w="sm"/>
          </a:ln>
        </p:spPr>
      </p:sp>
      <p:sp>
        <p:nvSpPr>
          <p:cNvPr name="Freeform 13" id="13"/>
          <p:cNvSpPr/>
          <p:nvPr/>
        </p:nvSpPr>
        <p:spPr>
          <a:xfrm flipH="false" flipV="false" rot="0">
            <a:off x="8834541" y="1641564"/>
            <a:ext cx="8791564" cy="6581302"/>
          </a:xfrm>
          <a:custGeom>
            <a:avLst/>
            <a:gdLst/>
            <a:ahLst/>
            <a:cxnLst/>
            <a:rect r="r" b="b" t="t" l="l"/>
            <a:pathLst>
              <a:path h="6581302" w="8791564">
                <a:moveTo>
                  <a:pt x="0" y="0"/>
                </a:moveTo>
                <a:lnTo>
                  <a:pt x="8791564" y="0"/>
                </a:lnTo>
                <a:lnTo>
                  <a:pt x="8791564" y="6581302"/>
                </a:lnTo>
                <a:lnTo>
                  <a:pt x="0" y="6581302"/>
                </a:lnTo>
                <a:lnTo>
                  <a:pt x="0" y="0"/>
                </a:lnTo>
                <a:close/>
              </a:path>
            </a:pathLst>
          </a:custGeom>
          <a:blipFill>
            <a:blip r:embed="rId4"/>
            <a:stretch>
              <a:fillRect l="0" t="0" r="0" b="0"/>
            </a:stretch>
          </a:blipFill>
        </p:spPr>
      </p:sp>
      <p:sp>
        <p:nvSpPr>
          <p:cNvPr name="TextBox 14" id="14"/>
          <p:cNvSpPr txBox="true"/>
          <p:nvPr/>
        </p:nvSpPr>
        <p:spPr>
          <a:xfrm rot="0">
            <a:off x="1626099" y="2111906"/>
            <a:ext cx="6647226" cy="6110960"/>
          </a:xfrm>
          <a:prstGeom prst="rect">
            <a:avLst/>
          </a:prstGeom>
        </p:spPr>
        <p:txBody>
          <a:bodyPr anchor="t" rtlCol="false" tIns="0" lIns="0" bIns="0" rIns="0">
            <a:spAutoFit/>
          </a:bodyPr>
          <a:lstStyle/>
          <a:p>
            <a:pPr algn="ctr">
              <a:lnSpc>
                <a:spcPts val="4420"/>
              </a:lnSpc>
            </a:pPr>
            <a:r>
              <a:rPr lang="en-US" sz="3157" b="true">
                <a:solidFill>
                  <a:srgbClr val="152A51"/>
                </a:solidFill>
                <a:latin typeface="Open Sauce Bold"/>
                <a:ea typeface="Open Sauce Bold"/>
                <a:cs typeface="Open Sauce Bold"/>
                <a:sym typeface="Open Sauce Bold"/>
              </a:rPr>
              <a:t>Esta gráfica muestra la intensidad y la dirección del campo magnético generado por las espiras en el plano XZ.</a:t>
            </a:r>
          </a:p>
          <a:p>
            <a:pPr algn="ctr">
              <a:lnSpc>
                <a:spcPts val="4420"/>
              </a:lnSpc>
            </a:pPr>
            <a:r>
              <a:rPr lang="en-US" sz="3157" b="true">
                <a:solidFill>
                  <a:srgbClr val="152A51"/>
                </a:solidFill>
                <a:latin typeface="Open Sauce Bold"/>
                <a:ea typeface="Open Sauce Bold"/>
                <a:cs typeface="Open Sauce Bold"/>
                <a:sym typeface="Open Sauce Bold"/>
              </a:rPr>
              <a:t> El color indica la magnitud del campo: rojo es más intenso, azul es menor.</a:t>
            </a:r>
          </a:p>
          <a:p>
            <a:pPr algn="ctr">
              <a:lnSpc>
                <a:spcPts val="4420"/>
              </a:lnSpc>
            </a:pPr>
            <a:r>
              <a:rPr lang="en-US" b="true" sz="3157">
                <a:solidFill>
                  <a:srgbClr val="152A51"/>
                </a:solidFill>
                <a:latin typeface="Open Sauce Bold"/>
                <a:ea typeface="Open Sauce Bold"/>
                <a:cs typeface="Open Sauce Bold"/>
                <a:sym typeface="Open Sauce Bold"/>
              </a:rPr>
              <a:t> Observamos que el campo es máximo y uniforme en el centro, justo donde ocurrirá el frenado de la góndola.</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439A8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220447" y="5562813"/>
            <a:ext cx="1120622" cy="5273517"/>
          </a:xfrm>
          <a:custGeom>
            <a:avLst/>
            <a:gdLst/>
            <a:ahLst/>
            <a:cxnLst/>
            <a:rect r="r" b="b" t="t" l="l"/>
            <a:pathLst>
              <a:path h="5273517" w="1120622">
                <a:moveTo>
                  <a:pt x="0" y="0"/>
                </a:moveTo>
                <a:lnTo>
                  <a:pt x="1120623" y="0"/>
                </a:lnTo>
                <a:lnTo>
                  <a:pt x="1120623" y="5273517"/>
                </a:lnTo>
                <a:lnTo>
                  <a:pt x="0" y="52735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860612"/>
            <a:ext cx="16597405" cy="8565776"/>
            <a:chOff x="0" y="0"/>
            <a:chExt cx="4371333" cy="2256007"/>
          </a:xfrm>
        </p:grpSpPr>
        <p:sp>
          <p:nvSpPr>
            <p:cNvPr name="Freeform 4" id="4"/>
            <p:cNvSpPr/>
            <p:nvPr/>
          </p:nvSpPr>
          <p:spPr>
            <a:xfrm flipH="false" flipV="false" rot="0">
              <a:off x="0" y="0"/>
              <a:ext cx="4371333" cy="2256007"/>
            </a:xfrm>
            <a:custGeom>
              <a:avLst/>
              <a:gdLst/>
              <a:ahLst/>
              <a:cxnLst/>
              <a:rect r="r" b="b" t="t" l="l"/>
              <a:pathLst>
                <a:path h="2256007" w="4371333">
                  <a:moveTo>
                    <a:pt x="0" y="0"/>
                  </a:moveTo>
                  <a:lnTo>
                    <a:pt x="4371333" y="0"/>
                  </a:lnTo>
                  <a:lnTo>
                    <a:pt x="4371333" y="2256007"/>
                  </a:lnTo>
                  <a:lnTo>
                    <a:pt x="0" y="2256007"/>
                  </a:lnTo>
                  <a:close/>
                </a:path>
              </a:pathLst>
            </a:custGeom>
            <a:solidFill>
              <a:srgbClr val="F9E7E5"/>
            </a:solidFill>
            <a:ln cap="sq">
              <a:noFill/>
              <a:prstDash val="solid"/>
              <a:miter/>
            </a:ln>
          </p:spPr>
        </p:sp>
        <p:sp>
          <p:nvSpPr>
            <p:cNvPr name="TextBox 5" id="5"/>
            <p:cNvSpPr txBox="true"/>
            <p:nvPr/>
          </p:nvSpPr>
          <p:spPr>
            <a:xfrm>
              <a:off x="0" y="-28575"/>
              <a:ext cx="4371333" cy="2284582"/>
            </a:xfrm>
            <a:prstGeom prst="rect">
              <a:avLst/>
            </a:prstGeom>
          </p:spPr>
          <p:txBody>
            <a:bodyPr anchor="ctr" rtlCol="false" tIns="254000" lIns="254000" bIns="254000" rIns="254000"/>
            <a:lstStyle/>
            <a:p>
              <a:pPr algn="ctr" marL="0" indent="0" lvl="0">
                <a:lnSpc>
                  <a:spcPts val="13200"/>
                </a:lnSpc>
              </a:pPr>
            </a:p>
          </p:txBody>
        </p:sp>
      </p:grpSp>
      <p:grpSp>
        <p:nvGrpSpPr>
          <p:cNvPr name="Group 6" id="6"/>
          <p:cNvGrpSpPr/>
          <p:nvPr/>
        </p:nvGrpSpPr>
        <p:grpSpPr>
          <a:xfrm rot="0">
            <a:off x="3489512" y="146237"/>
            <a:ext cx="11675781" cy="1428750"/>
            <a:chOff x="0" y="0"/>
            <a:chExt cx="3075103" cy="376296"/>
          </a:xfrm>
        </p:grpSpPr>
        <p:sp>
          <p:nvSpPr>
            <p:cNvPr name="Freeform 7" id="7"/>
            <p:cNvSpPr/>
            <p:nvPr/>
          </p:nvSpPr>
          <p:spPr>
            <a:xfrm flipH="false" flipV="false" rot="0">
              <a:off x="0" y="0"/>
              <a:ext cx="3075103" cy="376296"/>
            </a:xfrm>
            <a:custGeom>
              <a:avLst/>
              <a:gdLst/>
              <a:ahLst/>
              <a:cxnLst/>
              <a:rect r="r" b="b" t="t" l="l"/>
              <a:pathLst>
                <a:path h="376296" w="3075103">
                  <a:moveTo>
                    <a:pt x="0" y="0"/>
                  </a:moveTo>
                  <a:lnTo>
                    <a:pt x="3075103" y="0"/>
                  </a:lnTo>
                  <a:lnTo>
                    <a:pt x="3075103" y="376296"/>
                  </a:lnTo>
                  <a:lnTo>
                    <a:pt x="0" y="376296"/>
                  </a:lnTo>
                  <a:close/>
                </a:path>
              </a:pathLst>
            </a:custGeom>
            <a:solidFill>
              <a:srgbClr val="152A51"/>
            </a:solidFill>
            <a:ln cap="sq">
              <a:noFill/>
              <a:prstDash val="solid"/>
              <a:miter/>
            </a:ln>
          </p:spPr>
        </p:sp>
        <p:sp>
          <p:nvSpPr>
            <p:cNvPr name="TextBox 8" id="8"/>
            <p:cNvSpPr txBox="true"/>
            <p:nvPr/>
          </p:nvSpPr>
          <p:spPr>
            <a:xfrm>
              <a:off x="0" y="-19050"/>
              <a:ext cx="3075103" cy="395346"/>
            </a:xfrm>
            <a:prstGeom prst="rect">
              <a:avLst/>
            </a:prstGeom>
          </p:spPr>
          <p:txBody>
            <a:bodyPr anchor="ctr" rtlCol="false" tIns="63500" lIns="63500" bIns="63500" rIns="63500"/>
            <a:lstStyle/>
            <a:p>
              <a:pPr algn="ctr" marL="0" indent="0" lvl="0">
                <a:lnSpc>
                  <a:spcPts val="7200"/>
                </a:lnSpc>
              </a:pPr>
              <a:r>
                <a:rPr lang="en-US" sz="6000" spc="60">
                  <a:solidFill>
                    <a:srgbClr val="FFFFFF"/>
                  </a:solidFill>
                  <a:latin typeface="Chewy"/>
                  <a:ea typeface="Chewy"/>
                  <a:cs typeface="Chewy"/>
                  <a:sym typeface="Chewy"/>
                </a:rPr>
                <a:t>Trayectoria de góndolas</a:t>
              </a:r>
            </a:p>
          </p:txBody>
        </p:sp>
      </p:grpSp>
      <p:sp>
        <p:nvSpPr>
          <p:cNvPr name="AutoShape 9" id="9"/>
          <p:cNvSpPr/>
          <p:nvPr/>
        </p:nvSpPr>
        <p:spPr>
          <a:xfrm>
            <a:off x="876187" y="9970998"/>
            <a:ext cx="1208991" cy="0"/>
          </a:xfrm>
          <a:prstGeom prst="line">
            <a:avLst/>
          </a:prstGeom>
          <a:ln cap="flat" w="38100">
            <a:solidFill>
              <a:srgbClr val="152A51"/>
            </a:solidFill>
            <a:prstDash val="solid"/>
            <a:headEnd type="none" len="sm" w="sm"/>
            <a:tailEnd type="none" len="sm" w="sm"/>
          </a:ln>
        </p:spPr>
      </p:sp>
      <p:sp>
        <p:nvSpPr>
          <p:cNvPr name="AutoShape 10" id="10"/>
          <p:cNvSpPr/>
          <p:nvPr/>
        </p:nvSpPr>
        <p:spPr>
          <a:xfrm>
            <a:off x="16758461" y="9990048"/>
            <a:ext cx="1208991" cy="0"/>
          </a:xfrm>
          <a:prstGeom prst="line">
            <a:avLst/>
          </a:prstGeom>
          <a:ln cap="flat" w="38100">
            <a:solidFill>
              <a:srgbClr val="152A51"/>
            </a:solidFill>
            <a:prstDash val="solid"/>
            <a:headEnd type="none" len="sm" w="sm"/>
            <a:tailEnd type="none" len="sm" w="sm"/>
          </a:ln>
        </p:spPr>
      </p:sp>
      <p:sp>
        <p:nvSpPr>
          <p:cNvPr name="AutoShape 11" id="11"/>
          <p:cNvSpPr/>
          <p:nvPr/>
        </p:nvSpPr>
        <p:spPr>
          <a:xfrm flipH="true" flipV="true">
            <a:off x="857137" y="9083491"/>
            <a:ext cx="0" cy="887507"/>
          </a:xfrm>
          <a:prstGeom prst="line">
            <a:avLst/>
          </a:prstGeom>
          <a:ln cap="flat" w="38100">
            <a:solidFill>
              <a:srgbClr val="152A51"/>
            </a:solidFill>
            <a:prstDash val="solid"/>
            <a:headEnd type="none" len="sm" w="sm"/>
            <a:tailEnd type="none" len="sm" w="sm"/>
          </a:ln>
        </p:spPr>
      </p:sp>
      <p:sp>
        <p:nvSpPr>
          <p:cNvPr name="AutoShape 12" id="12"/>
          <p:cNvSpPr/>
          <p:nvPr/>
        </p:nvSpPr>
        <p:spPr>
          <a:xfrm flipH="true" flipV="true">
            <a:off x="17967452" y="9083491"/>
            <a:ext cx="0" cy="887507"/>
          </a:xfrm>
          <a:prstGeom prst="line">
            <a:avLst/>
          </a:prstGeom>
          <a:ln cap="flat" w="38100">
            <a:solidFill>
              <a:srgbClr val="152A51"/>
            </a:solidFill>
            <a:prstDash val="solid"/>
            <a:headEnd type="none" len="sm" w="sm"/>
            <a:tailEnd type="none" len="sm" w="sm"/>
          </a:ln>
        </p:spPr>
      </p:sp>
      <p:sp>
        <p:nvSpPr>
          <p:cNvPr name="Freeform 13" id="13"/>
          <p:cNvSpPr/>
          <p:nvPr/>
        </p:nvSpPr>
        <p:spPr>
          <a:xfrm flipH="false" flipV="false" rot="0">
            <a:off x="1028700" y="2189094"/>
            <a:ext cx="9323570" cy="5908812"/>
          </a:xfrm>
          <a:custGeom>
            <a:avLst/>
            <a:gdLst/>
            <a:ahLst/>
            <a:cxnLst/>
            <a:rect r="r" b="b" t="t" l="l"/>
            <a:pathLst>
              <a:path h="5908812" w="9323570">
                <a:moveTo>
                  <a:pt x="0" y="0"/>
                </a:moveTo>
                <a:lnTo>
                  <a:pt x="9323570" y="0"/>
                </a:lnTo>
                <a:lnTo>
                  <a:pt x="9323570" y="5908812"/>
                </a:lnTo>
                <a:lnTo>
                  <a:pt x="0" y="5908812"/>
                </a:lnTo>
                <a:lnTo>
                  <a:pt x="0" y="0"/>
                </a:lnTo>
                <a:close/>
              </a:path>
            </a:pathLst>
          </a:custGeom>
          <a:blipFill>
            <a:blip r:embed="rId4"/>
            <a:stretch>
              <a:fillRect l="0" t="0" r="0" b="0"/>
            </a:stretch>
          </a:blipFill>
        </p:spPr>
      </p:sp>
      <p:sp>
        <p:nvSpPr>
          <p:cNvPr name="TextBox 14" id="14"/>
          <p:cNvSpPr txBox="true"/>
          <p:nvPr/>
        </p:nvSpPr>
        <p:spPr>
          <a:xfrm rot="0">
            <a:off x="10235086" y="2455099"/>
            <a:ext cx="7024214" cy="5300602"/>
          </a:xfrm>
          <a:prstGeom prst="rect">
            <a:avLst/>
          </a:prstGeom>
        </p:spPr>
        <p:txBody>
          <a:bodyPr anchor="t" rtlCol="false" tIns="0" lIns="0" bIns="0" rIns="0">
            <a:spAutoFit/>
          </a:bodyPr>
          <a:lstStyle/>
          <a:p>
            <a:pPr algn="ctr">
              <a:lnSpc>
                <a:spcPts val="6049"/>
              </a:lnSpc>
            </a:pPr>
            <a:r>
              <a:rPr lang="en-US" b="true" sz="4321">
                <a:solidFill>
                  <a:srgbClr val="152A51"/>
                </a:solidFill>
                <a:latin typeface="Open Sauce Bold"/>
                <a:ea typeface="Open Sauce Bold"/>
                <a:cs typeface="Open Sauce Bold"/>
                <a:sym typeface="Open Sauce Bold"/>
              </a:rPr>
              <a:t>El frenado magnético detiene rápidamente la góndola, evitando que continúe cayendo como ocurriría en caída libre. Esto demuestra la efectividad del sistema.</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39A8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40715" y="3931858"/>
            <a:ext cx="1369415" cy="4603077"/>
          </a:xfrm>
          <a:custGeom>
            <a:avLst/>
            <a:gdLst/>
            <a:ahLst/>
            <a:cxnLst/>
            <a:rect r="r" b="b" t="t" l="l"/>
            <a:pathLst>
              <a:path h="4603077" w="1369415">
                <a:moveTo>
                  <a:pt x="0" y="0"/>
                </a:moveTo>
                <a:lnTo>
                  <a:pt x="1369415" y="0"/>
                </a:lnTo>
                <a:lnTo>
                  <a:pt x="1369415" y="4603077"/>
                </a:lnTo>
                <a:lnTo>
                  <a:pt x="0" y="4603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6262703" y="3522522"/>
            <a:ext cx="3705229" cy="2065320"/>
          </a:xfrm>
          <a:custGeom>
            <a:avLst/>
            <a:gdLst/>
            <a:ahLst/>
            <a:cxnLst/>
            <a:rect r="r" b="b" t="t" l="l"/>
            <a:pathLst>
              <a:path h="2065320" w="3705229">
                <a:moveTo>
                  <a:pt x="0" y="0"/>
                </a:moveTo>
                <a:lnTo>
                  <a:pt x="3705229" y="0"/>
                </a:lnTo>
                <a:lnTo>
                  <a:pt x="3705229" y="2065320"/>
                </a:lnTo>
                <a:lnTo>
                  <a:pt x="0" y="2065320"/>
                </a:lnTo>
                <a:lnTo>
                  <a:pt x="0" y="0"/>
                </a:lnTo>
                <a:close/>
              </a:path>
            </a:pathLst>
          </a:custGeom>
          <a:blipFill>
            <a:blip r:embed="rId4">
              <a:extLst>
                <a:ext uri="{96DAC541-7B7A-43D3-8B79-37D633B846F1}">
                  <asvg:svgBlip xmlns:asvg="http://schemas.microsoft.com/office/drawing/2016/SVG/main" r:embed="rId5"/>
                </a:ext>
              </a:extLst>
            </a:blip>
            <a:stretch>
              <a:fillRect l="-19588" t="0" r="0" b="-81558"/>
            </a:stretch>
          </a:blipFill>
        </p:spPr>
      </p:sp>
      <p:grpSp>
        <p:nvGrpSpPr>
          <p:cNvPr name="Group 4" id="4"/>
          <p:cNvGrpSpPr/>
          <p:nvPr/>
        </p:nvGrpSpPr>
        <p:grpSpPr>
          <a:xfrm rot="0">
            <a:off x="10876317" y="2913219"/>
            <a:ext cx="7239000" cy="1798464"/>
            <a:chOff x="0" y="0"/>
            <a:chExt cx="1906568" cy="473670"/>
          </a:xfrm>
        </p:grpSpPr>
        <p:sp>
          <p:nvSpPr>
            <p:cNvPr name="Freeform 5" id="5"/>
            <p:cNvSpPr/>
            <p:nvPr/>
          </p:nvSpPr>
          <p:spPr>
            <a:xfrm flipH="false" flipV="false" rot="0">
              <a:off x="0" y="0"/>
              <a:ext cx="1906568" cy="473670"/>
            </a:xfrm>
            <a:custGeom>
              <a:avLst/>
              <a:gdLst/>
              <a:ahLst/>
              <a:cxnLst/>
              <a:rect r="r" b="b" t="t" l="l"/>
              <a:pathLst>
                <a:path h="473670" w="1906568">
                  <a:moveTo>
                    <a:pt x="0" y="0"/>
                  </a:moveTo>
                  <a:lnTo>
                    <a:pt x="1906568" y="0"/>
                  </a:lnTo>
                  <a:lnTo>
                    <a:pt x="1906568" y="473670"/>
                  </a:lnTo>
                  <a:lnTo>
                    <a:pt x="0" y="473670"/>
                  </a:lnTo>
                  <a:close/>
                </a:path>
              </a:pathLst>
            </a:custGeom>
            <a:solidFill>
              <a:srgbClr val="152A51"/>
            </a:solidFill>
            <a:ln cap="sq">
              <a:noFill/>
              <a:prstDash val="solid"/>
              <a:miter/>
            </a:ln>
          </p:spPr>
        </p:sp>
        <p:sp>
          <p:nvSpPr>
            <p:cNvPr name="TextBox 6" id="6"/>
            <p:cNvSpPr txBox="true"/>
            <p:nvPr/>
          </p:nvSpPr>
          <p:spPr>
            <a:xfrm>
              <a:off x="0" y="-19050"/>
              <a:ext cx="1906568" cy="492720"/>
            </a:xfrm>
            <a:prstGeom prst="rect">
              <a:avLst/>
            </a:prstGeom>
          </p:spPr>
          <p:txBody>
            <a:bodyPr anchor="ctr" rtlCol="false" tIns="63500" lIns="63500" bIns="63500" rIns="63500"/>
            <a:lstStyle/>
            <a:p>
              <a:pPr algn="ctr" marL="0" indent="0" lvl="0">
                <a:lnSpc>
                  <a:spcPts val="6000"/>
                </a:lnSpc>
                <a:spcBef>
                  <a:spcPct val="0"/>
                </a:spcBef>
              </a:pPr>
              <a:r>
                <a:rPr lang="en-US" sz="5000" spc="50">
                  <a:solidFill>
                    <a:srgbClr val="FFFFFF"/>
                  </a:solidFill>
                  <a:latin typeface="Chewy"/>
                  <a:ea typeface="Chewy"/>
                  <a:cs typeface="Chewy"/>
                  <a:sym typeface="Chewy"/>
                </a:rPr>
                <a:t>Fr</a:t>
              </a:r>
              <a:r>
                <a:rPr lang="en-US" sz="5000" spc="50" strike="noStrike" u="none">
                  <a:solidFill>
                    <a:srgbClr val="FFFFFF"/>
                  </a:solidFill>
                  <a:latin typeface="Chewy"/>
                  <a:ea typeface="Chewy"/>
                  <a:cs typeface="Chewy"/>
                  <a:sym typeface="Chewy"/>
                </a:rPr>
                <a:t>eno de corrientes de Foucault</a:t>
              </a:r>
            </a:p>
          </p:txBody>
        </p:sp>
      </p:grpSp>
      <p:grpSp>
        <p:nvGrpSpPr>
          <p:cNvPr name="Group 7" id="7"/>
          <p:cNvGrpSpPr/>
          <p:nvPr/>
        </p:nvGrpSpPr>
        <p:grpSpPr>
          <a:xfrm rot="0">
            <a:off x="200896" y="733695"/>
            <a:ext cx="7239000" cy="1428750"/>
            <a:chOff x="0" y="0"/>
            <a:chExt cx="1906568" cy="376296"/>
          </a:xfrm>
        </p:grpSpPr>
        <p:sp>
          <p:nvSpPr>
            <p:cNvPr name="Freeform 8" id="8"/>
            <p:cNvSpPr/>
            <p:nvPr/>
          </p:nvSpPr>
          <p:spPr>
            <a:xfrm flipH="false" flipV="false" rot="0">
              <a:off x="0" y="0"/>
              <a:ext cx="1906568" cy="376296"/>
            </a:xfrm>
            <a:custGeom>
              <a:avLst/>
              <a:gdLst/>
              <a:ahLst/>
              <a:cxnLst/>
              <a:rect r="r" b="b" t="t" l="l"/>
              <a:pathLst>
                <a:path h="376296" w="1906568">
                  <a:moveTo>
                    <a:pt x="0" y="0"/>
                  </a:moveTo>
                  <a:lnTo>
                    <a:pt x="1906568" y="0"/>
                  </a:lnTo>
                  <a:lnTo>
                    <a:pt x="1906568" y="376296"/>
                  </a:lnTo>
                  <a:lnTo>
                    <a:pt x="0" y="376296"/>
                  </a:lnTo>
                  <a:close/>
                </a:path>
              </a:pathLst>
            </a:custGeom>
            <a:solidFill>
              <a:srgbClr val="152A51"/>
            </a:solidFill>
            <a:ln cap="sq">
              <a:noFill/>
              <a:prstDash val="solid"/>
              <a:miter/>
            </a:ln>
          </p:spPr>
        </p:sp>
        <p:sp>
          <p:nvSpPr>
            <p:cNvPr name="TextBox 9" id="9"/>
            <p:cNvSpPr txBox="true"/>
            <p:nvPr/>
          </p:nvSpPr>
          <p:spPr>
            <a:xfrm>
              <a:off x="0" y="-9525"/>
              <a:ext cx="1906568" cy="385821"/>
            </a:xfrm>
            <a:prstGeom prst="rect">
              <a:avLst/>
            </a:prstGeom>
          </p:spPr>
          <p:txBody>
            <a:bodyPr anchor="ctr" rtlCol="false" tIns="63500" lIns="63500" bIns="63500" rIns="63500"/>
            <a:lstStyle/>
            <a:p>
              <a:pPr algn="l" marL="0" indent="0" lvl="0">
                <a:lnSpc>
                  <a:spcPts val="5400"/>
                </a:lnSpc>
              </a:pPr>
              <a:r>
                <a:rPr lang="en-US" sz="4500" spc="45">
                  <a:solidFill>
                    <a:srgbClr val="FFFFFF"/>
                  </a:solidFill>
                  <a:latin typeface="Chewy"/>
                  <a:ea typeface="Chewy"/>
                  <a:cs typeface="Chewy"/>
                  <a:sym typeface="Chewy"/>
                </a:rPr>
                <a:t>Frenos electromagneticos</a:t>
              </a:r>
            </a:p>
          </p:txBody>
        </p:sp>
      </p:grpSp>
      <p:sp>
        <p:nvSpPr>
          <p:cNvPr name="Freeform 10" id="10"/>
          <p:cNvSpPr/>
          <p:nvPr/>
        </p:nvSpPr>
        <p:spPr>
          <a:xfrm flipH="false" flipV="false" rot="0">
            <a:off x="6656887" y="-181711"/>
            <a:ext cx="4797583" cy="10650422"/>
          </a:xfrm>
          <a:custGeom>
            <a:avLst/>
            <a:gdLst/>
            <a:ahLst/>
            <a:cxnLst/>
            <a:rect r="r" b="b" t="t" l="l"/>
            <a:pathLst>
              <a:path h="10650422" w="4797583">
                <a:moveTo>
                  <a:pt x="0" y="0"/>
                </a:moveTo>
                <a:lnTo>
                  <a:pt x="4797583" y="0"/>
                </a:lnTo>
                <a:lnTo>
                  <a:pt x="4797583" y="10650422"/>
                </a:lnTo>
                <a:lnTo>
                  <a:pt x="0" y="10650422"/>
                </a:lnTo>
                <a:lnTo>
                  <a:pt x="0" y="0"/>
                </a:lnTo>
                <a:close/>
              </a:path>
            </a:pathLst>
          </a:custGeom>
          <a:blipFill>
            <a:blip r:embed="rId6"/>
            <a:stretch>
              <a:fillRect l="-63126" t="0" r="-169451" b="0"/>
            </a:stretch>
          </a:blipFill>
        </p:spPr>
      </p:sp>
      <p:grpSp>
        <p:nvGrpSpPr>
          <p:cNvPr name="Group 11" id="11"/>
          <p:cNvGrpSpPr/>
          <p:nvPr/>
        </p:nvGrpSpPr>
        <p:grpSpPr>
          <a:xfrm rot="0">
            <a:off x="200896" y="2162445"/>
            <a:ext cx="7239000" cy="4785474"/>
            <a:chOff x="0" y="0"/>
            <a:chExt cx="1906568" cy="1260372"/>
          </a:xfrm>
        </p:grpSpPr>
        <p:sp>
          <p:nvSpPr>
            <p:cNvPr name="Freeform 12" id="12"/>
            <p:cNvSpPr/>
            <p:nvPr/>
          </p:nvSpPr>
          <p:spPr>
            <a:xfrm flipH="false" flipV="false" rot="0">
              <a:off x="0" y="0"/>
              <a:ext cx="1906568" cy="1260372"/>
            </a:xfrm>
            <a:custGeom>
              <a:avLst/>
              <a:gdLst/>
              <a:ahLst/>
              <a:cxnLst/>
              <a:rect r="r" b="b" t="t" l="l"/>
              <a:pathLst>
                <a:path h="1260372" w="1906568">
                  <a:moveTo>
                    <a:pt x="0" y="0"/>
                  </a:moveTo>
                  <a:lnTo>
                    <a:pt x="1906568" y="0"/>
                  </a:lnTo>
                  <a:lnTo>
                    <a:pt x="1906568" y="1260372"/>
                  </a:lnTo>
                  <a:lnTo>
                    <a:pt x="0" y="1260372"/>
                  </a:lnTo>
                  <a:close/>
                </a:path>
              </a:pathLst>
            </a:custGeom>
            <a:solidFill>
              <a:srgbClr val="F9E7E5"/>
            </a:solidFill>
            <a:ln w="285750" cap="sq">
              <a:solidFill>
                <a:srgbClr val="F9E7E5"/>
              </a:solidFill>
              <a:prstDash val="solid"/>
              <a:miter/>
            </a:ln>
          </p:spPr>
        </p:sp>
        <p:sp>
          <p:nvSpPr>
            <p:cNvPr name="TextBox 13" id="13"/>
            <p:cNvSpPr txBox="true"/>
            <p:nvPr/>
          </p:nvSpPr>
          <p:spPr>
            <a:xfrm>
              <a:off x="0" y="-47625"/>
              <a:ext cx="1906568" cy="1307997"/>
            </a:xfrm>
            <a:prstGeom prst="rect">
              <a:avLst/>
            </a:prstGeom>
          </p:spPr>
          <p:txBody>
            <a:bodyPr anchor="ctr" rtlCol="false" tIns="254000" lIns="254000" bIns="254000" rIns="254000"/>
            <a:lstStyle/>
            <a:p>
              <a:pPr algn="l">
                <a:lnSpc>
                  <a:spcPts val="3780"/>
                </a:lnSpc>
              </a:pPr>
              <a:r>
                <a:rPr lang="en-US" sz="2700" b="true">
                  <a:solidFill>
                    <a:srgbClr val="152A51"/>
                  </a:solidFill>
                  <a:latin typeface="Open Sauce Medium"/>
                  <a:ea typeface="Open Sauce Medium"/>
                  <a:cs typeface="Open Sauce Medium"/>
                  <a:sym typeface="Open Sauce Medium"/>
                </a:rPr>
                <a:t>Un freno magnético es un dispositivo que usa fuerzas magnéticas para frenar o detener el movimiento de un componente mecánico sin contacto físico. Es común en maquinaria, trenes, ascensores y sistemas robóticos por su precisión, confiabilidad y bajo desgaste.</a:t>
              </a:r>
            </a:p>
          </p:txBody>
        </p:sp>
      </p:grpSp>
      <p:grpSp>
        <p:nvGrpSpPr>
          <p:cNvPr name="Group 14" id="14"/>
          <p:cNvGrpSpPr/>
          <p:nvPr/>
        </p:nvGrpSpPr>
        <p:grpSpPr>
          <a:xfrm rot="0">
            <a:off x="10876317" y="4701961"/>
            <a:ext cx="7239000" cy="3832974"/>
            <a:chOff x="0" y="0"/>
            <a:chExt cx="1906568" cy="1009508"/>
          </a:xfrm>
        </p:grpSpPr>
        <p:sp>
          <p:nvSpPr>
            <p:cNvPr name="Freeform 15" id="15"/>
            <p:cNvSpPr/>
            <p:nvPr/>
          </p:nvSpPr>
          <p:spPr>
            <a:xfrm flipH="false" flipV="false" rot="0">
              <a:off x="0" y="0"/>
              <a:ext cx="1906568" cy="1009508"/>
            </a:xfrm>
            <a:custGeom>
              <a:avLst/>
              <a:gdLst/>
              <a:ahLst/>
              <a:cxnLst/>
              <a:rect r="r" b="b" t="t" l="l"/>
              <a:pathLst>
                <a:path h="1009508" w="1906568">
                  <a:moveTo>
                    <a:pt x="0" y="0"/>
                  </a:moveTo>
                  <a:lnTo>
                    <a:pt x="1906568" y="0"/>
                  </a:lnTo>
                  <a:lnTo>
                    <a:pt x="1906568" y="1009508"/>
                  </a:lnTo>
                  <a:lnTo>
                    <a:pt x="0" y="1009508"/>
                  </a:lnTo>
                  <a:close/>
                </a:path>
              </a:pathLst>
            </a:custGeom>
            <a:solidFill>
              <a:srgbClr val="F9E7E5"/>
            </a:solidFill>
            <a:ln w="285750" cap="sq">
              <a:solidFill>
                <a:srgbClr val="F9E7E5"/>
              </a:solidFill>
              <a:prstDash val="solid"/>
              <a:miter/>
            </a:ln>
          </p:spPr>
        </p:sp>
        <p:sp>
          <p:nvSpPr>
            <p:cNvPr name="TextBox 16" id="16"/>
            <p:cNvSpPr txBox="true"/>
            <p:nvPr/>
          </p:nvSpPr>
          <p:spPr>
            <a:xfrm>
              <a:off x="0" y="-47625"/>
              <a:ext cx="1906568" cy="1057133"/>
            </a:xfrm>
            <a:prstGeom prst="rect">
              <a:avLst/>
            </a:prstGeom>
          </p:spPr>
          <p:txBody>
            <a:bodyPr anchor="ctr" rtlCol="false" tIns="254000" lIns="254000" bIns="254000" rIns="254000"/>
            <a:lstStyle/>
            <a:p>
              <a:pPr algn="l">
                <a:lnSpc>
                  <a:spcPts val="3780"/>
                </a:lnSpc>
                <a:spcBef>
                  <a:spcPct val="0"/>
                </a:spcBef>
              </a:pPr>
              <a:r>
                <a:rPr lang="en-US" b="true" sz="2700" strike="noStrike" u="none">
                  <a:solidFill>
                    <a:srgbClr val="152A51"/>
                  </a:solidFill>
                  <a:latin typeface="Open Sauce Medium"/>
                  <a:ea typeface="Open Sauce Medium"/>
                  <a:cs typeface="Open Sauce Medium"/>
                  <a:sym typeface="Open Sauce Medium"/>
                </a:rPr>
                <a:t>El freno lineal de corriente de Foucault es un sistema electromagnético usado en trenes de alta velocidad y montañas rusas. Funciona mediante la inducción de corrientes de Foucault.</a:t>
              </a:r>
            </a:p>
          </p:txBody>
        </p:sp>
      </p:gr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439A8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220447" y="5562813"/>
            <a:ext cx="1120622" cy="5273517"/>
          </a:xfrm>
          <a:custGeom>
            <a:avLst/>
            <a:gdLst/>
            <a:ahLst/>
            <a:cxnLst/>
            <a:rect r="r" b="b" t="t" l="l"/>
            <a:pathLst>
              <a:path h="5273517" w="1120622">
                <a:moveTo>
                  <a:pt x="0" y="0"/>
                </a:moveTo>
                <a:lnTo>
                  <a:pt x="1120623" y="0"/>
                </a:lnTo>
                <a:lnTo>
                  <a:pt x="1120623" y="5273517"/>
                </a:lnTo>
                <a:lnTo>
                  <a:pt x="0" y="52735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22333" y="833718"/>
            <a:ext cx="16597405" cy="8565776"/>
            <a:chOff x="0" y="0"/>
            <a:chExt cx="4371333" cy="2256007"/>
          </a:xfrm>
        </p:grpSpPr>
        <p:sp>
          <p:nvSpPr>
            <p:cNvPr name="Freeform 4" id="4"/>
            <p:cNvSpPr/>
            <p:nvPr/>
          </p:nvSpPr>
          <p:spPr>
            <a:xfrm flipH="false" flipV="false" rot="0">
              <a:off x="0" y="0"/>
              <a:ext cx="4371333" cy="2256007"/>
            </a:xfrm>
            <a:custGeom>
              <a:avLst/>
              <a:gdLst/>
              <a:ahLst/>
              <a:cxnLst/>
              <a:rect r="r" b="b" t="t" l="l"/>
              <a:pathLst>
                <a:path h="2256007" w="4371333">
                  <a:moveTo>
                    <a:pt x="0" y="0"/>
                  </a:moveTo>
                  <a:lnTo>
                    <a:pt x="4371333" y="0"/>
                  </a:lnTo>
                  <a:lnTo>
                    <a:pt x="4371333" y="2256007"/>
                  </a:lnTo>
                  <a:lnTo>
                    <a:pt x="0" y="2256007"/>
                  </a:lnTo>
                  <a:close/>
                </a:path>
              </a:pathLst>
            </a:custGeom>
            <a:solidFill>
              <a:srgbClr val="F9E7E5"/>
            </a:solidFill>
            <a:ln cap="sq">
              <a:noFill/>
              <a:prstDash val="solid"/>
              <a:miter/>
            </a:ln>
          </p:spPr>
        </p:sp>
        <p:sp>
          <p:nvSpPr>
            <p:cNvPr name="TextBox 5" id="5"/>
            <p:cNvSpPr txBox="true"/>
            <p:nvPr/>
          </p:nvSpPr>
          <p:spPr>
            <a:xfrm>
              <a:off x="0" y="-28575"/>
              <a:ext cx="4371333" cy="2284582"/>
            </a:xfrm>
            <a:prstGeom prst="rect">
              <a:avLst/>
            </a:prstGeom>
          </p:spPr>
          <p:txBody>
            <a:bodyPr anchor="ctr" rtlCol="false" tIns="254000" lIns="254000" bIns="254000" rIns="254000"/>
            <a:lstStyle/>
            <a:p>
              <a:pPr algn="ctr" marL="0" indent="0" lvl="0">
                <a:lnSpc>
                  <a:spcPts val="13200"/>
                </a:lnSpc>
              </a:pPr>
            </a:p>
          </p:txBody>
        </p:sp>
      </p:grpSp>
      <p:grpSp>
        <p:nvGrpSpPr>
          <p:cNvPr name="Group 6" id="6"/>
          <p:cNvGrpSpPr/>
          <p:nvPr/>
        </p:nvGrpSpPr>
        <p:grpSpPr>
          <a:xfrm rot="0">
            <a:off x="7239000" y="453063"/>
            <a:ext cx="3810000" cy="1428750"/>
            <a:chOff x="0" y="0"/>
            <a:chExt cx="1003457" cy="376296"/>
          </a:xfrm>
        </p:grpSpPr>
        <p:sp>
          <p:nvSpPr>
            <p:cNvPr name="Freeform 7" id="7"/>
            <p:cNvSpPr/>
            <p:nvPr/>
          </p:nvSpPr>
          <p:spPr>
            <a:xfrm flipH="false" flipV="false" rot="0">
              <a:off x="0" y="0"/>
              <a:ext cx="1003457" cy="376296"/>
            </a:xfrm>
            <a:custGeom>
              <a:avLst/>
              <a:gdLst/>
              <a:ahLst/>
              <a:cxnLst/>
              <a:rect r="r" b="b" t="t" l="l"/>
              <a:pathLst>
                <a:path h="376296" w="1003457">
                  <a:moveTo>
                    <a:pt x="0" y="0"/>
                  </a:moveTo>
                  <a:lnTo>
                    <a:pt x="1003457" y="0"/>
                  </a:lnTo>
                  <a:lnTo>
                    <a:pt x="1003457" y="376296"/>
                  </a:lnTo>
                  <a:lnTo>
                    <a:pt x="0" y="376296"/>
                  </a:lnTo>
                  <a:close/>
                </a:path>
              </a:pathLst>
            </a:custGeom>
            <a:solidFill>
              <a:srgbClr val="152A51"/>
            </a:solidFill>
            <a:ln cap="sq">
              <a:noFill/>
              <a:prstDash val="solid"/>
              <a:miter/>
            </a:ln>
          </p:spPr>
        </p:sp>
        <p:sp>
          <p:nvSpPr>
            <p:cNvPr name="TextBox 8" id="8"/>
            <p:cNvSpPr txBox="true"/>
            <p:nvPr/>
          </p:nvSpPr>
          <p:spPr>
            <a:xfrm>
              <a:off x="0" y="-19050"/>
              <a:ext cx="1003457" cy="395346"/>
            </a:xfrm>
            <a:prstGeom prst="rect">
              <a:avLst/>
            </a:prstGeom>
          </p:spPr>
          <p:txBody>
            <a:bodyPr anchor="ctr" rtlCol="false" tIns="63500" lIns="63500" bIns="63500" rIns="63500"/>
            <a:lstStyle/>
            <a:p>
              <a:pPr algn="ctr" marL="0" indent="0" lvl="0">
                <a:lnSpc>
                  <a:spcPts val="7200"/>
                </a:lnSpc>
              </a:pPr>
              <a:r>
                <a:rPr lang="en-US" sz="6000" spc="60">
                  <a:solidFill>
                    <a:srgbClr val="FFFFFF"/>
                  </a:solidFill>
                  <a:latin typeface="Chewy"/>
                  <a:ea typeface="Chewy"/>
                  <a:cs typeface="Chewy"/>
                  <a:sym typeface="Chewy"/>
                </a:rPr>
                <a:t>Video</a:t>
              </a:r>
            </a:p>
          </p:txBody>
        </p:sp>
      </p:grpSp>
      <p:sp>
        <p:nvSpPr>
          <p:cNvPr name="Freeform 9" id="9"/>
          <p:cNvSpPr/>
          <p:nvPr/>
        </p:nvSpPr>
        <p:spPr>
          <a:xfrm flipH="false" flipV="false" rot="-8413080">
            <a:off x="1500034" y="4181347"/>
            <a:ext cx="1365454" cy="1362041"/>
          </a:xfrm>
          <a:custGeom>
            <a:avLst/>
            <a:gdLst/>
            <a:ahLst/>
            <a:cxnLst/>
            <a:rect r="r" b="b" t="t" l="l"/>
            <a:pathLst>
              <a:path h="1362041" w="1365454">
                <a:moveTo>
                  <a:pt x="0" y="0"/>
                </a:moveTo>
                <a:lnTo>
                  <a:pt x="1365455" y="0"/>
                </a:lnTo>
                <a:lnTo>
                  <a:pt x="1365455" y="1362041"/>
                </a:lnTo>
                <a:lnTo>
                  <a:pt x="0" y="13620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2538695" y="9025591"/>
            <a:ext cx="1208991" cy="0"/>
          </a:xfrm>
          <a:prstGeom prst="line">
            <a:avLst/>
          </a:prstGeom>
          <a:ln cap="flat" w="38100">
            <a:solidFill>
              <a:srgbClr val="152A51"/>
            </a:solidFill>
            <a:prstDash val="solid"/>
            <a:headEnd type="none" len="sm" w="sm"/>
            <a:tailEnd type="none" len="sm" w="sm"/>
          </a:ln>
        </p:spPr>
      </p:sp>
      <p:sp>
        <p:nvSpPr>
          <p:cNvPr name="AutoShape 11" id="11"/>
          <p:cNvSpPr/>
          <p:nvPr/>
        </p:nvSpPr>
        <p:spPr>
          <a:xfrm>
            <a:off x="14678709" y="9044641"/>
            <a:ext cx="1208991" cy="0"/>
          </a:xfrm>
          <a:prstGeom prst="line">
            <a:avLst/>
          </a:prstGeom>
          <a:ln cap="flat" w="38100">
            <a:solidFill>
              <a:srgbClr val="152A51"/>
            </a:solidFill>
            <a:prstDash val="solid"/>
            <a:headEnd type="none" len="sm" w="sm"/>
            <a:tailEnd type="none" len="sm" w="sm"/>
          </a:ln>
        </p:spPr>
      </p:sp>
      <p:sp>
        <p:nvSpPr>
          <p:cNvPr name="AutoShape 12" id="12"/>
          <p:cNvSpPr/>
          <p:nvPr/>
        </p:nvSpPr>
        <p:spPr>
          <a:xfrm flipH="true" flipV="true">
            <a:off x="2557745" y="8138085"/>
            <a:ext cx="0" cy="887507"/>
          </a:xfrm>
          <a:prstGeom prst="line">
            <a:avLst/>
          </a:prstGeom>
          <a:ln cap="flat" w="38100">
            <a:solidFill>
              <a:srgbClr val="152A51"/>
            </a:solidFill>
            <a:prstDash val="solid"/>
            <a:headEnd type="none" len="sm" w="sm"/>
            <a:tailEnd type="none" len="sm" w="sm"/>
          </a:ln>
        </p:spPr>
      </p:sp>
      <p:sp>
        <p:nvSpPr>
          <p:cNvPr name="AutoShape 13" id="13"/>
          <p:cNvSpPr/>
          <p:nvPr/>
        </p:nvSpPr>
        <p:spPr>
          <a:xfrm flipH="true" flipV="true">
            <a:off x="15868650" y="8157135"/>
            <a:ext cx="0" cy="887507"/>
          </a:xfrm>
          <a:prstGeom prst="line">
            <a:avLst/>
          </a:prstGeom>
          <a:ln cap="flat" w="38100">
            <a:solidFill>
              <a:srgbClr val="152A51"/>
            </a:solidFill>
            <a:prstDash val="solid"/>
            <a:headEnd type="none" len="sm" w="sm"/>
            <a:tailEnd type="none" len="sm" w="sm"/>
          </a:ln>
        </p:spPr>
      </p:sp>
      <p:pic>
        <p:nvPicPr>
          <p:cNvPr name="Picture 14" id="14">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433" t="0" r="433" b="0"/>
          <a:stretch>
            <a:fillRect/>
          </a:stretch>
        </p:blipFill>
        <p:spPr>
          <a:xfrm flipH="false" flipV="false" rot="0">
            <a:off x="4153313" y="1922866"/>
            <a:ext cx="10735446" cy="6441268"/>
          </a:xfrm>
          <a:prstGeom prst="rect">
            <a:avLst/>
          </a:prstGeom>
        </p:spPr>
      </p:pic>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14"/>
                </p:tgtEl>
              </p:cMediaNode>
            </p:video>
          </p:childTnLst>
        </p:cTn>
      </p:par>
    </p:tnLst>
  </p:timing>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439A8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220447" y="5562813"/>
            <a:ext cx="1120622" cy="5273517"/>
          </a:xfrm>
          <a:custGeom>
            <a:avLst/>
            <a:gdLst/>
            <a:ahLst/>
            <a:cxnLst/>
            <a:rect r="r" b="b" t="t" l="l"/>
            <a:pathLst>
              <a:path h="5273517" w="1120622">
                <a:moveTo>
                  <a:pt x="0" y="0"/>
                </a:moveTo>
                <a:lnTo>
                  <a:pt x="1120623" y="0"/>
                </a:lnTo>
                <a:lnTo>
                  <a:pt x="1120623" y="5273517"/>
                </a:lnTo>
                <a:lnTo>
                  <a:pt x="0" y="52735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45297" y="1042223"/>
            <a:ext cx="16597405" cy="8565776"/>
            <a:chOff x="0" y="0"/>
            <a:chExt cx="4371333" cy="2256007"/>
          </a:xfrm>
        </p:grpSpPr>
        <p:sp>
          <p:nvSpPr>
            <p:cNvPr name="Freeform 4" id="4"/>
            <p:cNvSpPr/>
            <p:nvPr/>
          </p:nvSpPr>
          <p:spPr>
            <a:xfrm flipH="false" flipV="false" rot="0">
              <a:off x="0" y="0"/>
              <a:ext cx="4371333" cy="2256007"/>
            </a:xfrm>
            <a:custGeom>
              <a:avLst/>
              <a:gdLst/>
              <a:ahLst/>
              <a:cxnLst/>
              <a:rect r="r" b="b" t="t" l="l"/>
              <a:pathLst>
                <a:path h="2256007" w="4371333">
                  <a:moveTo>
                    <a:pt x="0" y="0"/>
                  </a:moveTo>
                  <a:lnTo>
                    <a:pt x="4371333" y="0"/>
                  </a:lnTo>
                  <a:lnTo>
                    <a:pt x="4371333" y="2256007"/>
                  </a:lnTo>
                  <a:lnTo>
                    <a:pt x="0" y="2256007"/>
                  </a:lnTo>
                  <a:close/>
                </a:path>
              </a:pathLst>
            </a:custGeom>
            <a:solidFill>
              <a:srgbClr val="F9E7E5"/>
            </a:solidFill>
            <a:ln cap="sq">
              <a:noFill/>
              <a:prstDash val="solid"/>
              <a:miter/>
            </a:ln>
          </p:spPr>
        </p:sp>
        <p:sp>
          <p:nvSpPr>
            <p:cNvPr name="TextBox 5" id="5"/>
            <p:cNvSpPr txBox="true"/>
            <p:nvPr/>
          </p:nvSpPr>
          <p:spPr>
            <a:xfrm>
              <a:off x="0" y="-28575"/>
              <a:ext cx="4371333" cy="2284582"/>
            </a:xfrm>
            <a:prstGeom prst="rect">
              <a:avLst/>
            </a:prstGeom>
          </p:spPr>
          <p:txBody>
            <a:bodyPr anchor="ctr" rtlCol="false" tIns="254000" lIns="254000" bIns="254000" rIns="254000"/>
            <a:lstStyle/>
            <a:p>
              <a:pPr algn="ctr" marL="0" indent="0" lvl="0">
                <a:lnSpc>
                  <a:spcPts val="13200"/>
                </a:lnSpc>
              </a:pPr>
            </a:p>
          </p:txBody>
        </p:sp>
      </p:grpSp>
      <p:grpSp>
        <p:nvGrpSpPr>
          <p:cNvPr name="Group 6" id="6"/>
          <p:cNvGrpSpPr/>
          <p:nvPr/>
        </p:nvGrpSpPr>
        <p:grpSpPr>
          <a:xfrm rot="0">
            <a:off x="7239000" y="453063"/>
            <a:ext cx="3810000" cy="1428750"/>
            <a:chOff x="0" y="0"/>
            <a:chExt cx="1003457" cy="376296"/>
          </a:xfrm>
        </p:grpSpPr>
        <p:sp>
          <p:nvSpPr>
            <p:cNvPr name="Freeform 7" id="7"/>
            <p:cNvSpPr/>
            <p:nvPr/>
          </p:nvSpPr>
          <p:spPr>
            <a:xfrm flipH="false" flipV="false" rot="0">
              <a:off x="0" y="0"/>
              <a:ext cx="1003457" cy="376296"/>
            </a:xfrm>
            <a:custGeom>
              <a:avLst/>
              <a:gdLst/>
              <a:ahLst/>
              <a:cxnLst/>
              <a:rect r="r" b="b" t="t" l="l"/>
              <a:pathLst>
                <a:path h="376296" w="1003457">
                  <a:moveTo>
                    <a:pt x="0" y="0"/>
                  </a:moveTo>
                  <a:lnTo>
                    <a:pt x="1003457" y="0"/>
                  </a:lnTo>
                  <a:lnTo>
                    <a:pt x="1003457" y="376296"/>
                  </a:lnTo>
                  <a:lnTo>
                    <a:pt x="0" y="376296"/>
                  </a:lnTo>
                  <a:close/>
                </a:path>
              </a:pathLst>
            </a:custGeom>
            <a:solidFill>
              <a:srgbClr val="152A51"/>
            </a:solidFill>
            <a:ln cap="sq">
              <a:noFill/>
              <a:prstDash val="solid"/>
              <a:miter/>
            </a:ln>
          </p:spPr>
        </p:sp>
        <p:sp>
          <p:nvSpPr>
            <p:cNvPr name="TextBox 8" id="8"/>
            <p:cNvSpPr txBox="true"/>
            <p:nvPr/>
          </p:nvSpPr>
          <p:spPr>
            <a:xfrm>
              <a:off x="0" y="-19050"/>
              <a:ext cx="1003457" cy="395346"/>
            </a:xfrm>
            <a:prstGeom prst="rect">
              <a:avLst/>
            </a:prstGeom>
          </p:spPr>
          <p:txBody>
            <a:bodyPr anchor="ctr" rtlCol="false" tIns="63500" lIns="63500" bIns="63500" rIns="63500"/>
            <a:lstStyle/>
            <a:p>
              <a:pPr algn="ctr" marL="0" indent="0" lvl="0">
                <a:lnSpc>
                  <a:spcPts val="7200"/>
                </a:lnSpc>
              </a:pPr>
              <a:r>
                <a:rPr lang="en-US" sz="6000" spc="60">
                  <a:solidFill>
                    <a:srgbClr val="FFFFFF"/>
                  </a:solidFill>
                  <a:latin typeface="Chewy"/>
                  <a:ea typeface="Chewy"/>
                  <a:cs typeface="Chewy"/>
                  <a:sym typeface="Chewy"/>
                </a:rPr>
                <a:t>Video</a:t>
              </a:r>
            </a:p>
          </p:txBody>
        </p:sp>
      </p:grpSp>
      <p:sp>
        <p:nvSpPr>
          <p:cNvPr name="Freeform 9" id="9"/>
          <p:cNvSpPr/>
          <p:nvPr/>
        </p:nvSpPr>
        <p:spPr>
          <a:xfrm flipH="false" flipV="false" rot="-8413080">
            <a:off x="1446177" y="4644091"/>
            <a:ext cx="1365454" cy="1362041"/>
          </a:xfrm>
          <a:custGeom>
            <a:avLst/>
            <a:gdLst/>
            <a:ahLst/>
            <a:cxnLst/>
            <a:rect r="r" b="b" t="t" l="l"/>
            <a:pathLst>
              <a:path h="1362041" w="1365454">
                <a:moveTo>
                  <a:pt x="0" y="0"/>
                </a:moveTo>
                <a:lnTo>
                  <a:pt x="1365455" y="0"/>
                </a:lnTo>
                <a:lnTo>
                  <a:pt x="1365455" y="1362041"/>
                </a:lnTo>
                <a:lnTo>
                  <a:pt x="0" y="13620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2538695" y="9025591"/>
            <a:ext cx="1208991" cy="0"/>
          </a:xfrm>
          <a:prstGeom prst="line">
            <a:avLst/>
          </a:prstGeom>
          <a:ln cap="flat" w="38100">
            <a:solidFill>
              <a:srgbClr val="152A51"/>
            </a:solidFill>
            <a:prstDash val="solid"/>
            <a:headEnd type="none" len="sm" w="sm"/>
            <a:tailEnd type="none" len="sm" w="sm"/>
          </a:ln>
        </p:spPr>
      </p:sp>
      <p:sp>
        <p:nvSpPr>
          <p:cNvPr name="AutoShape 11" id="11"/>
          <p:cNvSpPr/>
          <p:nvPr/>
        </p:nvSpPr>
        <p:spPr>
          <a:xfrm>
            <a:off x="14678709" y="9044641"/>
            <a:ext cx="1208991" cy="0"/>
          </a:xfrm>
          <a:prstGeom prst="line">
            <a:avLst/>
          </a:prstGeom>
          <a:ln cap="flat" w="38100">
            <a:solidFill>
              <a:srgbClr val="152A51"/>
            </a:solidFill>
            <a:prstDash val="solid"/>
            <a:headEnd type="none" len="sm" w="sm"/>
            <a:tailEnd type="none" len="sm" w="sm"/>
          </a:ln>
        </p:spPr>
      </p:sp>
      <p:sp>
        <p:nvSpPr>
          <p:cNvPr name="AutoShape 12" id="12"/>
          <p:cNvSpPr/>
          <p:nvPr/>
        </p:nvSpPr>
        <p:spPr>
          <a:xfrm flipH="true" flipV="true">
            <a:off x="2557745" y="8138085"/>
            <a:ext cx="0" cy="887507"/>
          </a:xfrm>
          <a:prstGeom prst="line">
            <a:avLst/>
          </a:prstGeom>
          <a:ln cap="flat" w="38100">
            <a:solidFill>
              <a:srgbClr val="152A51"/>
            </a:solidFill>
            <a:prstDash val="solid"/>
            <a:headEnd type="none" len="sm" w="sm"/>
            <a:tailEnd type="none" len="sm" w="sm"/>
          </a:ln>
        </p:spPr>
      </p:sp>
      <p:sp>
        <p:nvSpPr>
          <p:cNvPr name="AutoShape 13" id="13"/>
          <p:cNvSpPr/>
          <p:nvPr/>
        </p:nvSpPr>
        <p:spPr>
          <a:xfrm flipH="true" flipV="true">
            <a:off x="15868650" y="8157135"/>
            <a:ext cx="0" cy="887507"/>
          </a:xfrm>
          <a:prstGeom prst="line">
            <a:avLst/>
          </a:prstGeom>
          <a:ln cap="flat" w="38100">
            <a:solidFill>
              <a:srgbClr val="152A51"/>
            </a:solidFill>
            <a:prstDash val="solid"/>
            <a:headEnd type="none" len="sm" w="sm"/>
            <a:tailEnd type="none" len="sm" w="sm"/>
          </a:ln>
        </p:spPr>
      </p:sp>
      <p:sp>
        <p:nvSpPr>
          <p:cNvPr name="TextBox 14" id="14"/>
          <p:cNvSpPr txBox="true"/>
          <p:nvPr/>
        </p:nvSpPr>
        <p:spPr>
          <a:xfrm rot="0">
            <a:off x="3089333" y="2241379"/>
            <a:ext cx="12109334" cy="5239481"/>
          </a:xfrm>
          <a:prstGeom prst="rect">
            <a:avLst/>
          </a:prstGeom>
        </p:spPr>
        <p:txBody>
          <a:bodyPr anchor="t" rtlCol="false" tIns="0" lIns="0" bIns="0" rIns="0">
            <a:spAutoFit/>
          </a:bodyPr>
          <a:lstStyle/>
          <a:p>
            <a:pPr algn="ctr">
              <a:lnSpc>
                <a:spcPts val="5209"/>
              </a:lnSpc>
            </a:pPr>
            <a:r>
              <a:rPr lang="en-US" b="true" sz="3721">
                <a:solidFill>
                  <a:srgbClr val="152A51"/>
                </a:solidFill>
                <a:latin typeface="Open Sauce Bold"/>
                <a:ea typeface="Open Sauce Bold"/>
                <a:cs typeface="Open Sauce Bold"/>
                <a:sym typeface="Open Sauce Bold"/>
              </a:rPr>
              <a:t>El video que sacamos con animar_con_fondo.m muestra cómo se mueve el imán sobre el campo magnético en el plano XZ. El imán, representado por el círculo rojo, frena por cada espira que pasa, siendo la 3 espira en la que detiene por completo, comparado con la caída libre que simula el sistema apagado, se ve una clara diferencia, además que el imán se frena suavemente y no de golpe.</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439A8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220447" y="5562813"/>
            <a:ext cx="1120622" cy="5273517"/>
          </a:xfrm>
          <a:custGeom>
            <a:avLst/>
            <a:gdLst/>
            <a:ahLst/>
            <a:cxnLst/>
            <a:rect r="r" b="b" t="t" l="l"/>
            <a:pathLst>
              <a:path h="5273517" w="1120622">
                <a:moveTo>
                  <a:pt x="0" y="0"/>
                </a:moveTo>
                <a:lnTo>
                  <a:pt x="1120623" y="0"/>
                </a:lnTo>
                <a:lnTo>
                  <a:pt x="1120623" y="5273517"/>
                </a:lnTo>
                <a:lnTo>
                  <a:pt x="0" y="52735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22333" y="833718"/>
            <a:ext cx="16597405" cy="8565776"/>
            <a:chOff x="0" y="0"/>
            <a:chExt cx="4371333" cy="2256007"/>
          </a:xfrm>
        </p:grpSpPr>
        <p:sp>
          <p:nvSpPr>
            <p:cNvPr name="Freeform 4" id="4"/>
            <p:cNvSpPr/>
            <p:nvPr/>
          </p:nvSpPr>
          <p:spPr>
            <a:xfrm flipH="false" flipV="false" rot="0">
              <a:off x="0" y="0"/>
              <a:ext cx="4371333" cy="2256007"/>
            </a:xfrm>
            <a:custGeom>
              <a:avLst/>
              <a:gdLst/>
              <a:ahLst/>
              <a:cxnLst/>
              <a:rect r="r" b="b" t="t" l="l"/>
              <a:pathLst>
                <a:path h="2256007" w="4371333">
                  <a:moveTo>
                    <a:pt x="0" y="0"/>
                  </a:moveTo>
                  <a:lnTo>
                    <a:pt x="4371333" y="0"/>
                  </a:lnTo>
                  <a:lnTo>
                    <a:pt x="4371333" y="2256007"/>
                  </a:lnTo>
                  <a:lnTo>
                    <a:pt x="0" y="2256007"/>
                  </a:lnTo>
                  <a:close/>
                </a:path>
              </a:pathLst>
            </a:custGeom>
            <a:solidFill>
              <a:srgbClr val="F9E7E5"/>
            </a:solidFill>
            <a:ln cap="sq">
              <a:noFill/>
              <a:prstDash val="solid"/>
              <a:miter/>
            </a:ln>
          </p:spPr>
        </p:sp>
        <p:sp>
          <p:nvSpPr>
            <p:cNvPr name="TextBox 5" id="5"/>
            <p:cNvSpPr txBox="true"/>
            <p:nvPr/>
          </p:nvSpPr>
          <p:spPr>
            <a:xfrm>
              <a:off x="0" y="-28575"/>
              <a:ext cx="4371333" cy="2284582"/>
            </a:xfrm>
            <a:prstGeom prst="rect">
              <a:avLst/>
            </a:prstGeom>
          </p:spPr>
          <p:txBody>
            <a:bodyPr anchor="ctr" rtlCol="false" tIns="254000" lIns="254000" bIns="254000" rIns="254000"/>
            <a:lstStyle/>
            <a:p>
              <a:pPr algn="ctr" marL="0" indent="0" lvl="0">
                <a:lnSpc>
                  <a:spcPts val="13200"/>
                </a:lnSpc>
              </a:pPr>
            </a:p>
          </p:txBody>
        </p:sp>
      </p:grpSp>
      <p:grpSp>
        <p:nvGrpSpPr>
          <p:cNvPr name="Group 6" id="6"/>
          <p:cNvGrpSpPr/>
          <p:nvPr/>
        </p:nvGrpSpPr>
        <p:grpSpPr>
          <a:xfrm rot="0">
            <a:off x="6454174" y="314325"/>
            <a:ext cx="5379652" cy="1428750"/>
            <a:chOff x="0" y="0"/>
            <a:chExt cx="1416863" cy="376296"/>
          </a:xfrm>
        </p:grpSpPr>
        <p:sp>
          <p:nvSpPr>
            <p:cNvPr name="Freeform 7" id="7"/>
            <p:cNvSpPr/>
            <p:nvPr/>
          </p:nvSpPr>
          <p:spPr>
            <a:xfrm flipH="false" flipV="false" rot="0">
              <a:off x="0" y="0"/>
              <a:ext cx="1416863" cy="376296"/>
            </a:xfrm>
            <a:custGeom>
              <a:avLst/>
              <a:gdLst/>
              <a:ahLst/>
              <a:cxnLst/>
              <a:rect r="r" b="b" t="t" l="l"/>
              <a:pathLst>
                <a:path h="376296" w="1416863">
                  <a:moveTo>
                    <a:pt x="0" y="0"/>
                  </a:moveTo>
                  <a:lnTo>
                    <a:pt x="1416863" y="0"/>
                  </a:lnTo>
                  <a:lnTo>
                    <a:pt x="1416863" y="376296"/>
                  </a:lnTo>
                  <a:lnTo>
                    <a:pt x="0" y="376296"/>
                  </a:lnTo>
                  <a:close/>
                </a:path>
              </a:pathLst>
            </a:custGeom>
            <a:solidFill>
              <a:srgbClr val="152A51"/>
            </a:solidFill>
            <a:ln cap="sq">
              <a:noFill/>
              <a:prstDash val="solid"/>
              <a:miter/>
            </a:ln>
          </p:spPr>
        </p:sp>
        <p:sp>
          <p:nvSpPr>
            <p:cNvPr name="TextBox 8" id="8"/>
            <p:cNvSpPr txBox="true"/>
            <p:nvPr/>
          </p:nvSpPr>
          <p:spPr>
            <a:xfrm>
              <a:off x="0" y="-19050"/>
              <a:ext cx="1416863" cy="395346"/>
            </a:xfrm>
            <a:prstGeom prst="rect">
              <a:avLst/>
            </a:prstGeom>
          </p:spPr>
          <p:txBody>
            <a:bodyPr anchor="ctr" rtlCol="false" tIns="63500" lIns="63500" bIns="63500" rIns="63500"/>
            <a:lstStyle/>
            <a:p>
              <a:pPr algn="ctr" marL="0" indent="0" lvl="0">
                <a:lnSpc>
                  <a:spcPts val="7200"/>
                </a:lnSpc>
              </a:pPr>
              <a:r>
                <a:rPr lang="en-US" sz="6000" spc="60">
                  <a:solidFill>
                    <a:srgbClr val="FFFFFF"/>
                  </a:solidFill>
                  <a:latin typeface="Chewy"/>
                  <a:ea typeface="Chewy"/>
                  <a:cs typeface="Chewy"/>
                  <a:sym typeface="Chewy"/>
                </a:rPr>
                <a:t>Conclusiones</a:t>
              </a:r>
            </a:p>
          </p:txBody>
        </p:sp>
      </p:grpSp>
      <p:sp>
        <p:nvSpPr>
          <p:cNvPr name="Freeform 9" id="9"/>
          <p:cNvSpPr/>
          <p:nvPr/>
        </p:nvSpPr>
        <p:spPr>
          <a:xfrm flipH="false" flipV="false" rot="-8413080">
            <a:off x="1500034" y="4181347"/>
            <a:ext cx="1365454" cy="1362041"/>
          </a:xfrm>
          <a:custGeom>
            <a:avLst/>
            <a:gdLst/>
            <a:ahLst/>
            <a:cxnLst/>
            <a:rect r="r" b="b" t="t" l="l"/>
            <a:pathLst>
              <a:path h="1362041" w="1365454">
                <a:moveTo>
                  <a:pt x="0" y="0"/>
                </a:moveTo>
                <a:lnTo>
                  <a:pt x="1365455" y="0"/>
                </a:lnTo>
                <a:lnTo>
                  <a:pt x="1365455" y="1362041"/>
                </a:lnTo>
                <a:lnTo>
                  <a:pt x="0" y="13620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2538695" y="9025591"/>
            <a:ext cx="1208991" cy="0"/>
          </a:xfrm>
          <a:prstGeom prst="line">
            <a:avLst/>
          </a:prstGeom>
          <a:ln cap="flat" w="38100">
            <a:solidFill>
              <a:srgbClr val="152A51"/>
            </a:solidFill>
            <a:prstDash val="solid"/>
            <a:headEnd type="none" len="sm" w="sm"/>
            <a:tailEnd type="none" len="sm" w="sm"/>
          </a:ln>
        </p:spPr>
      </p:sp>
      <p:sp>
        <p:nvSpPr>
          <p:cNvPr name="AutoShape 11" id="11"/>
          <p:cNvSpPr/>
          <p:nvPr/>
        </p:nvSpPr>
        <p:spPr>
          <a:xfrm>
            <a:off x="14678709" y="9044641"/>
            <a:ext cx="1208991" cy="0"/>
          </a:xfrm>
          <a:prstGeom prst="line">
            <a:avLst/>
          </a:prstGeom>
          <a:ln cap="flat" w="38100">
            <a:solidFill>
              <a:srgbClr val="152A51"/>
            </a:solidFill>
            <a:prstDash val="solid"/>
            <a:headEnd type="none" len="sm" w="sm"/>
            <a:tailEnd type="none" len="sm" w="sm"/>
          </a:ln>
        </p:spPr>
      </p:sp>
      <p:sp>
        <p:nvSpPr>
          <p:cNvPr name="AutoShape 12" id="12"/>
          <p:cNvSpPr/>
          <p:nvPr/>
        </p:nvSpPr>
        <p:spPr>
          <a:xfrm flipH="true" flipV="true">
            <a:off x="2557745" y="8138085"/>
            <a:ext cx="0" cy="887507"/>
          </a:xfrm>
          <a:prstGeom prst="line">
            <a:avLst/>
          </a:prstGeom>
          <a:ln cap="flat" w="38100">
            <a:solidFill>
              <a:srgbClr val="152A51"/>
            </a:solidFill>
            <a:prstDash val="solid"/>
            <a:headEnd type="none" len="sm" w="sm"/>
            <a:tailEnd type="none" len="sm" w="sm"/>
          </a:ln>
        </p:spPr>
      </p:sp>
      <p:sp>
        <p:nvSpPr>
          <p:cNvPr name="AutoShape 13" id="13"/>
          <p:cNvSpPr/>
          <p:nvPr/>
        </p:nvSpPr>
        <p:spPr>
          <a:xfrm flipH="true" flipV="true">
            <a:off x="15868650" y="8157135"/>
            <a:ext cx="0" cy="887507"/>
          </a:xfrm>
          <a:prstGeom prst="line">
            <a:avLst/>
          </a:prstGeom>
          <a:ln cap="flat" w="38100">
            <a:solidFill>
              <a:srgbClr val="152A51"/>
            </a:solidFill>
            <a:prstDash val="solid"/>
            <a:headEnd type="none" len="sm" w="sm"/>
            <a:tailEnd type="none" len="sm" w="sm"/>
          </a:ln>
        </p:spPr>
      </p:sp>
      <p:sp>
        <p:nvSpPr>
          <p:cNvPr name="TextBox 14" id="14"/>
          <p:cNvSpPr txBox="true"/>
          <p:nvPr/>
        </p:nvSpPr>
        <p:spPr>
          <a:xfrm rot="0">
            <a:off x="3120825" y="2618150"/>
            <a:ext cx="12800421" cy="4930236"/>
          </a:xfrm>
          <a:prstGeom prst="rect">
            <a:avLst/>
          </a:prstGeom>
        </p:spPr>
        <p:txBody>
          <a:bodyPr anchor="t" rtlCol="false" tIns="0" lIns="0" bIns="0" rIns="0">
            <a:spAutoFit/>
          </a:bodyPr>
          <a:lstStyle/>
          <a:p>
            <a:pPr algn="ctr">
              <a:lnSpc>
                <a:spcPts val="4929"/>
              </a:lnSpc>
            </a:pPr>
            <a:r>
              <a:rPr lang="en-US" b="true" sz="3521">
                <a:solidFill>
                  <a:srgbClr val="152A51"/>
                </a:solidFill>
                <a:latin typeface="Open Sauce Bold"/>
                <a:ea typeface="Open Sauce Bold"/>
                <a:cs typeface="Open Sauce Bold"/>
                <a:sym typeface="Open Sauce Bold"/>
              </a:rPr>
              <a:t>Este proyecto fue muy interesante, usamos MATLAB para simular cómo un freno magnético para un iman en una torre de caída. El modelo, que armamos paso a paso, usa cosas como la ley de Biot-Savart y el método de Runge Kutta para calcular cómo se mueve el iman. Los resultados muestran que el freno magnético hace que el iman baje más lento, se nota la diferencia con la caída libre, demostrando un sistema funcional.</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439A8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220447" y="5562813"/>
            <a:ext cx="1120622" cy="5273517"/>
          </a:xfrm>
          <a:custGeom>
            <a:avLst/>
            <a:gdLst/>
            <a:ahLst/>
            <a:cxnLst/>
            <a:rect r="r" b="b" t="t" l="l"/>
            <a:pathLst>
              <a:path h="5273517" w="1120622">
                <a:moveTo>
                  <a:pt x="0" y="0"/>
                </a:moveTo>
                <a:lnTo>
                  <a:pt x="1120623" y="0"/>
                </a:lnTo>
                <a:lnTo>
                  <a:pt x="1120623" y="5273517"/>
                </a:lnTo>
                <a:lnTo>
                  <a:pt x="0" y="52735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22333" y="833718"/>
            <a:ext cx="16597405" cy="8565776"/>
            <a:chOff x="0" y="0"/>
            <a:chExt cx="4371333" cy="2256007"/>
          </a:xfrm>
        </p:grpSpPr>
        <p:sp>
          <p:nvSpPr>
            <p:cNvPr name="Freeform 4" id="4"/>
            <p:cNvSpPr/>
            <p:nvPr/>
          </p:nvSpPr>
          <p:spPr>
            <a:xfrm flipH="false" flipV="false" rot="0">
              <a:off x="0" y="0"/>
              <a:ext cx="4371333" cy="2256007"/>
            </a:xfrm>
            <a:custGeom>
              <a:avLst/>
              <a:gdLst/>
              <a:ahLst/>
              <a:cxnLst/>
              <a:rect r="r" b="b" t="t" l="l"/>
              <a:pathLst>
                <a:path h="2256007" w="4371333">
                  <a:moveTo>
                    <a:pt x="0" y="0"/>
                  </a:moveTo>
                  <a:lnTo>
                    <a:pt x="4371333" y="0"/>
                  </a:lnTo>
                  <a:lnTo>
                    <a:pt x="4371333" y="2256007"/>
                  </a:lnTo>
                  <a:lnTo>
                    <a:pt x="0" y="2256007"/>
                  </a:lnTo>
                  <a:close/>
                </a:path>
              </a:pathLst>
            </a:custGeom>
            <a:solidFill>
              <a:srgbClr val="F9E7E5"/>
            </a:solidFill>
            <a:ln cap="sq">
              <a:noFill/>
              <a:prstDash val="solid"/>
              <a:miter/>
            </a:ln>
          </p:spPr>
        </p:sp>
        <p:sp>
          <p:nvSpPr>
            <p:cNvPr name="TextBox 5" id="5"/>
            <p:cNvSpPr txBox="true"/>
            <p:nvPr/>
          </p:nvSpPr>
          <p:spPr>
            <a:xfrm>
              <a:off x="0" y="-9525"/>
              <a:ext cx="4371333" cy="2265532"/>
            </a:xfrm>
            <a:prstGeom prst="rect">
              <a:avLst/>
            </a:prstGeom>
          </p:spPr>
          <p:txBody>
            <a:bodyPr anchor="ctr" rtlCol="false" tIns="254000" lIns="254000" bIns="254000" rIns="254000"/>
            <a:lstStyle/>
            <a:p>
              <a:pPr algn="ctr" marL="0" indent="0" lvl="0">
                <a:lnSpc>
                  <a:spcPts val="2400"/>
                </a:lnSpc>
              </a:pPr>
            </a:p>
          </p:txBody>
        </p:sp>
      </p:grpSp>
      <p:grpSp>
        <p:nvGrpSpPr>
          <p:cNvPr name="Group 6" id="6"/>
          <p:cNvGrpSpPr/>
          <p:nvPr/>
        </p:nvGrpSpPr>
        <p:grpSpPr>
          <a:xfrm rot="0">
            <a:off x="5462163" y="314325"/>
            <a:ext cx="8117745" cy="1428750"/>
            <a:chOff x="0" y="0"/>
            <a:chExt cx="2138007" cy="376296"/>
          </a:xfrm>
        </p:grpSpPr>
        <p:sp>
          <p:nvSpPr>
            <p:cNvPr name="Freeform 7" id="7"/>
            <p:cNvSpPr/>
            <p:nvPr/>
          </p:nvSpPr>
          <p:spPr>
            <a:xfrm flipH="false" flipV="false" rot="0">
              <a:off x="0" y="0"/>
              <a:ext cx="2138007" cy="376296"/>
            </a:xfrm>
            <a:custGeom>
              <a:avLst/>
              <a:gdLst/>
              <a:ahLst/>
              <a:cxnLst/>
              <a:rect r="r" b="b" t="t" l="l"/>
              <a:pathLst>
                <a:path h="376296" w="2138007">
                  <a:moveTo>
                    <a:pt x="0" y="0"/>
                  </a:moveTo>
                  <a:lnTo>
                    <a:pt x="2138007" y="0"/>
                  </a:lnTo>
                  <a:lnTo>
                    <a:pt x="2138007" y="376296"/>
                  </a:lnTo>
                  <a:lnTo>
                    <a:pt x="0" y="376296"/>
                  </a:lnTo>
                  <a:close/>
                </a:path>
              </a:pathLst>
            </a:custGeom>
            <a:solidFill>
              <a:srgbClr val="152A51"/>
            </a:solidFill>
            <a:ln cap="sq">
              <a:noFill/>
              <a:prstDash val="solid"/>
              <a:miter/>
            </a:ln>
          </p:spPr>
        </p:sp>
        <p:sp>
          <p:nvSpPr>
            <p:cNvPr name="TextBox 8" id="8"/>
            <p:cNvSpPr txBox="true"/>
            <p:nvPr/>
          </p:nvSpPr>
          <p:spPr>
            <a:xfrm>
              <a:off x="0" y="-19050"/>
              <a:ext cx="2138007" cy="395346"/>
            </a:xfrm>
            <a:prstGeom prst="rect">
              <a:avLst/>
            </a:prstGeom>
          </p:spPr>
          <p:txBody>
            <a:bodyPr anchor="ctr" rtlCol="false" tIns="63500" lIns="63500" bIns="63500" rIns="63500"/>
            <a:lstStyle/>
            <a:p>
              <a:pPr algn="ctr" marL="0" indent="0" lvl="0">
                <a:lnSpc>
                  <a:spcPts val="7200"/>
                </a:lnSpc>
              </a:pPr>
              <a:r>
                <a:rPr lang="en-US" sz="6000" spc="60">
                  <a:solidFill>
                    <a:srgbClr val="FFFFFF"/>
                  </a:solidFill>
                  <a:latin typeface="Chewy"/>
                  <a:ea typeface="Chewy"/>
                  <a:cs typeface="Chewy"/>
                  <a:sym typeface="Chewy"/>
                </a:rPr>
                <a:t>Referencias:</a:t>
              </a:r>
            </a:p>
          </p:txBody>
        </p:sp>
      </p:grpSp>
      <p:sp>
        <p:nvSpPr>
          <p:cNvPr name="Freeform 9" id="9"/>
          <p:cNvSpPr/>
          <p:nvPr/>
        </p:nvSpPr>
        <p:spPr>
          <a:xfrm flipH="false" flipV="false" rot="-8413080">
            <a:off x="1500034" y="4181347"/>
            <a:ext cx="1365454" cy="1362041"/>
          </a:xfrm>
          <a:custGeom>
            <a:avLst/>
            <a:gdLst/>
            <a:ahLst/>
            <a:cxnLst/>
            <a:rect r="r" b="b" t="t" l="l"/>
            <a:pathLst>
              <a:path h="1362041" w="1365454">
                <a:moveTo>
                  <a:pt x="0" y="0"/>
                </a:moveTo>
                <a:lnTo>
                  <a:pt x="1365455" y="0"/>
                </a:lnTo>
                <a:lnTo>
                  <a:pt x="1365455" y="1362041"/>
                </a:lnTo>
                <a:lnTo>
                  <a:pt x="0" y="13620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2538695" y="9025591"/>
            <a:ext cx="1208991" cy="0"/>
          </a:xfrm>
          <a:prstGeom prst="line">
            <a:avLst/>
          </a:prstGeom>
          <a:ln cap="flat" w="38100">
            <a:solidFill>
              <a:srgbClr val="152A51"/>
            </a:solidFill>
            <a:prstDash val="solid"/>
            <a:headEnd type="none" len="sm" w="sm"/>
            <a:tailEnd type="none" len="sm" w="sm"/>
          </a:ln>
        </p:spPr>
      </p:sp>
      <p:sp>
        <p:nvSpPr>
          <p:cNvPr name="AutoShape 11" id="11"/>
          <p:cNvSpPr/>
          <p:nvPr/>
        </p:nvSpPr>
        <p:spPr>
          <a:xfrm>
            <a:off x="14678709" y="9044641"/>
            <a:ext cx="1208991" cy="0"/>
          </a:xfrm>
          <a:prstGeom prst="line">
            <a:avLst/>
          </a:prstGeom>
          <a:ln cap="flat" w="38100">
            <a:solidFill>
              <a:srgbClr val="152A51"/>
            </a:solidFill>
            <a:prstDash val="solid"/>
            <a:headEnd type="none" len="sm" w="sm"/>
            <a:tailEnd type="none" len="sm" w="sm"/>
          </a:ln>
        </p:spPr>
      </p:sp>
      <p:sp>
        <p:nvSpPr>
          <p:cNvPr name="AutoShape 12" id="12"/>
          <p:cNvSpPr/>
          <p:nvPr/>
        </p:nvSpPr>
        <p:spPr>
          <a:xfrm flipH="true" flipV="true">
            <a:off x="2557745" y="8138085"/>
            <a:ext cx="0" cy="887507"/>
          </a:xfrm>
          <a:prstGeom prst="line">
            <a:avLst/>
          </a:prstGeom>
          <a:ln cap="flat" w="38100">
            <a:solidFill>
              <a:srgbClr val="152A51"/>
            </a:solidFill>
            <a:prstDash val="solid"/>
            <a:headEnd type="none" len="sm" w="sm"/>
            <a:tailEnd type="none" len="sm" w="sm"/>
          </a:ln>
        </p:spPr>
      </p:sp>
      <p:sp>
        <p:nvSpPr>
          <p:cNvPr name="AutoShape 13" id="13"/>
          <p:cNvSpPr/>
          <p:nvPr/>
        </p:nvSpPr>
        <p:spPr>
          <a:xfrm flipH="true" flipV="true">
            <a:off x="15868650" y="8157135"/>
            <a:ext cx="0" cy="887507"/>
          </a:xfrm>
          <a:prstGeom prst="line">
            <a:avLst/>
          </a:prstGeom>
          <a:ln cap="flat" w="38100">
            <a:solidFill>
              <a:srgbClr val="152A51"/>
            </a:solidFill>
            <a:prstDash val="solid"/>
            <a:headEnd type="none" len="sm" w="sm"/>
            <a:tailEnd type="none" len="sm" w="sm"/>
          </a:ln>
        </p:spPr>
      </p:sp>
      <p:sp>
        <p:nvSpPr>
          <p:cNvPr name="TextBox 14" id="14"/>
          <p:cNvSpPr txBox="true"/>
          <p:nvPr/>
        </p:nvSpPr>
        <p:spPr>
          <a:xfrm rot="0">
            <a:off x="3399220" y="2425203"/>
            <a:ext cx="12469430" cy="5880160"/>
          </a:xfrm>
          <a:prstGeom prst="rect">
            <a:avLst/>
          </a:prstGeom>
        </p:spPr>
        <p:txBody>
          <a:bodyPr anchor="t" rtlCol="false" tIns="0" lIns="0" bIns="0" rIns="0">
            <a:spAutoFit/>
          </a:bodyPr>
          <a:lstStyle/>
          <a:p>
            <a:pPr algn="ctr" marL="357910" indent="-178955" lvl="1">
              <a:lnSpc>
                <a:spcPts val="2320"/>
              </a:lnSpc>
              <a:buAutoNum type="arabicPeriod" startAt="1"/>
            </a:pPr>
            <a:r>
              <a:rPr lang="en-US" b="true" sz="1657">
                <a:solidFill>
                  <a:srgbClr val="152A51"/>
                </a:solidFill>
                <a:latin typeface="Open Sauce Bold"/>
                <a:ea typeface="Open Sauce Bold"/>
                <a:cs typeface="Open Sauce Bold"/>
                <a:sym typeface="Open Sauce Bold"/>
              </a:rPr>
              <a:t>Bagno, E., &amp; Eylon, B. S. (1997). From problem solving to a knowledge structure: An example from the domain of electromagnetism. American Journal of Physics, 65(8), 726-736. </a:t>
            </a:r>
            <a:r>
              <a:rPr lang="en-US" b="true" sz="1657" u="sng">
                <a:solidFill>
                  <a:srgbClr val="152A51"/>
                </a:solidFill>
                <a:latin typeface="Open Sauce Bold"/>
                <a:ea typeface="Open Sauce Bold"/>
                <a:cs typeface="Open Sauce Bold"/>
                <a:sym typeface="Open Sauce Bold"/>
                <a:hlinkClick r:id="rId6" tooltip="https://www.ejmste.com/download/atwoods-machine-and-electromagnetic-induction-a-real-quantitative-experiment-to-analyze-students-11567.pdf"/>
              </a:rPr>
              <a:t>24</a:t>
            </a:r>
          </a:p>
          <a:p>
            <a:pPr algn="ctr" marL="357910" indent="-178955" lvl="1">
              <a:lnSpc>
                <a:spcPts val="2320"/>
              </a:lnSpc>
              <a:buAutoNum type="arabicPeriod" startAt="1"/>
            </a:pPr>
            <a:r>
              <a:rPr lang="en-US" b="true" sz="1657">
                <a:solidFill>
                  <a:srgbClr val="152A51"/>
                </a:solidFill>
                <a:latin typeface="Open Sauce Bold"/>
                <a:ea typeface="Open Sauce Bold"/>
                <a:cs typeface="Open Sauce Bold"/>
                <a:sym typeface="Open Sauce Bold"/>
              </a:rPr>
              <a:t>Bozzo, G., Michelini, M., &amp; Santi, L. (2021). Atwood's machine and electromagnetic induction: A real quantitative experiment to analyze students' understanding. Eurasia Journal of Mathematics, Science and Technology Education, 17(11), em2029. </a:t>
            </a:r>
            <a:r>
              <a:rPr lang="en-US" b="true" sz="1657" u="sng">
                <a:solidFill>
                  <a:srgbClr val="152A51"/>
                </a:solidFill>
                <a:latin typeface="Open Sauce Bold"/>
                <a:ea typeface="Open Sauce Bold"/>
                <a:cs typeface="Open Sauce Bold"/>
                <a:sym typeface="Open Sauce Bold"/>
                <a:hlinkClick r:id="rId7" tooltip="https://www.ejmste.com/download/atwoods-machine-and-electromagnetic-induction-a-real-quantitative-experiment-to-analyze-students-11567.pdf"/>
              </a:rPr>
              <a:t>24</a:t>
            </a:r>
          </a:p>
          <a:p>
            <a:pPr algn="ctr" marL="357910" indent="-178955" lvl="1">
              <a:lnSpc>
                <a:spcPts val="2320"/>
              </a:lnSpc>
              <a:buAutoNum type="arabicPeriod" startAt="1"/>
            </a:pPr>
            <a:r>
              <a:rPr lang="en-US" b="true" sz="1657">
                <a:solidFill>
                  <a:srgbClr val="152A51"/>
                </a:solidFill>
                <a:latin typeface="Open Sauce Bold"/>
                <a:ea typeface="Open Sauce Bold"/>
                <a:cs typeface="Open Sauce Bold"/>
                <a:sym typeface="Open Sauce Bold"/>
              </a:rPr>
              <a:t>Ghayal, Y., Bhatt, R., &amp; Patel, D. (2023). Research paper on eddy current braking system. International Research Journal of Modernization in Engineering Technology and Science, 5(5), 2755-2762. </a:t>
            </a:r>
            <a:r>
              <a:rPr lang="en-US" b="true" sz="1657" u="sng">
                <a:solidFill>
                  <a:srgbClr val="152A51"/>
                </a:solidFill>
                <a:latin typeface="Open Sauce Bold"/>
                <a:ea typeface="Open Sauce Bold"/>
                <a:cs typeface="Open Sauce Bold"/>
                <a:sym typeface="Open Sauce Bold"/>
                <a:hlinkClick r:id="rId8" tooltip="https://www.irjmets.com/uploadedfiles/paper/issue_5_may_2023/38978/final/fin_irjmets1684035151.pdf"/>
              </a:rPr>
              <a:t>2</a:t>
            </a:r>
          </a:p>
          <a:p>
            <a:pPr algn="ctr" marL="357910" indent="-178955" lvl="1">
              <a:lnSpc>
                <a:spcPts val="2320"/>
              </a:lnSpc>
              <a:buAutoNum type="arabicPeriod" startAt="1"/>
            </a:pPr>
            <a:r>
              <a:rPr lang="en-US" b="true" sz="1657">
                <a:solidFill>
                  <a:srgbClr val="152A51"/>
                </a:solidFill>
                <a:latin typeface="Open Sauce Bold"/>
                <a:ea typeface="Open Sauce Bold"/>
                <a:cs typeface="Open Sauce Bold"/>
                <a:sym typeface="Open Sauce Bold"/>
              </a:rPr>
              <a:t>Härtel, H. (2018). Electromagnetic induction: An alternative for teaching and understanding. European Journal of Physics Education, 9(2), 1-15. </a:t>
            </a:r>
            <a:r>
              <a:rPr lang="en-US" b="true" sz="1657" u="sng">
                <a:solidFill>
                  <a:srgbClr val="152A51"/>
                </a:solidFill>
                <a:latin typeface="Open Sauce Bold"/>
                <a:ea typeface="Open Sauce Bold"/>
                <a:cs typeface="Open Sauce Bold"/>
                <a:sym typeface="Open Sauce Bold"/>
                <a:hlinkClick r:id="rId9" tooltip="https://files.eric.ed.gov/fulltext/EJ1217197.pdf"/>
              </a:rPr>
              <a:t>22</a:t>
            </a:r>
          </a:p>
          <a:p>
            <a:pPr algn="ctr" marL="357910" indent="-178955" lvl="1">
              <a:lnSpc>
                <a:spcPts val="2320"/>
              </a:lnSpc>
              <a:buAutoNum type="arabicPeriod" startAt="1"/>
            </a:pPr>
            <a:r>
              <a:rPr lang="en-US" b="true" sz="1657">
                <a:solidFill>
                  <a:srgbClr val="152A51"/>
                </a:solidFill>
                <a:latin typeface="Open Sauce Bold"/>
                <a:ea typeface="Open Sauce Bold"/>
                <a:cs typeface="Open Sauce Bold"/>
                <a:sym typeface="Open Sauce Bold"/>
              </a:rPr>
              <a:t>Li, J., Zhang, K., &amp; Wang, S. (2022). Simulation of the braking effects of permanent magnet eddy current brake and its effects on levitation characteristics of HTS maglev vehicles. Actuators, 11(10), 295. </a:t>
            </a:r>
            <a:r>
              <a:rPr lang="en-US" b="true" sz="1657" u="sng">
                <a:solidFill>
                  <a:srgbClr val="152A51"/>
                </a:solidFill>
                <a:latin typeface="Open Sauce Bold"/>
                <a:ea typeface="Open Sauce Bold"/>
                <a:cs typeface="Open Sauce Bold"/>
                <a:sym typeface="Open Sauce Bold"/>
                <a:hlinkClick r:id="rId10" tooltip="https://www.mdpi.com/2076-0825/11/10/295"/>
              </a:rPr>
              <a:t>11</a:t>
            </a:r>
          </a:p>
          <a:p>
            <a:pPr algn="ctr" marL="357910" indent="-178955" lvl="1">
              <a:lnSpc>
                <a:spcPts val="2320"/>
              </a:lnSpc>
              <a:buAutoNum type="arabicPeriod" startAt="1"/>
            </a:pPr>
            <a:r>
              <a:rPr lang="en-US" b="true" sz="1657">
                <a:solidFill>
                  <a:srgbClr val="152A51"/>
                </a:solidFill>
                <a:latin typeface="Open Sauce Bold"/>
                <a:ea typeface="Open Sauce Bold"/>
                <a:cs typeface="Open Sauce Bold"/>
                <a:sym typeface="Open Sauce Bold"/>
              </a:rPr>
              <a:t>Michelini, M., &amp; Vercellati, S. (2012). Modeling electromagnetic induction with analogies and experiments for conceptual change. Latin-American Journal of Physics Education, 6(1), 7-12. </a:t>
            </a:r>
            <a:r>
              <a:rPr lang="en-US" b="true" sz="1657" u="sng">
                <a:solidFill>
                  <a:srgbClr val="152A51"/>
                </a:solidFill>
                <a:latin typeface="Open Sauce Bold"/>
                <a:ea typeface="Open Sauce Bold"/>
                <a:cs typeface="Open Sauce Bold"/>
                <a:sym typeface="Open Sauce Bold"/>
                <a:hlinkClick r:id="rId11" tooltip="https://www.ejmste.com/download/atwoods-machine-and-electromagnetic-induction-a-real-quantitative-experiment-to-analyze-students-11567.pdf"/>
              </a:rPr>
              <a:t>24</a:t>
            </a:r>
          </a:p>
          <a:p>
            <a:pPr algn="ctr" marL="357910" indent="-178955" lvl="1">
              <a:lnSpc>
                <a:spcPts val="2320"/>
              </a:lnSpc>
              <a:buAutoNum type="arabicPeriod" startAt="1"/>
            </a:pPr>
            <a:r>
              <a:rPr lang="en-US" b="true" sz="1657">
                <a:solidFill>
                  <a:srgbClr val="152A51"/>
                </a:solidFill>
                <a:latin typeface="Open Sauce Bold"/>
                <a:ea typeface="Open Sauce Bold"/>
                <a:cs typeface="Open Sauce Bold"/>
                <a:sym typeface="Open Sauce Bold"/>
              </a:rPr>
              <a:t>Neumann, E. (2023). Physics simulations: Interactive computational models for learning dynamics. MyPhysicsLab Documentation. Retrieved from </a:t>
            </a:r>
            <a:r>
              <a:rPr lang="en-US" b="true" sz="1657" u="sng">
                <a:solidFill>
                  <a:srgbClr val="152A51"/>
                </a:solidFill>
                <a:latin typeface="Open Sauce Bold"/>
                <a:ea typeface="Open Sauce Bold"/>
                <a:cs typeface="Open Sauce Bold"/>
                <a:sym typeface="Open Sauce Bold"/>
                <a:hlinkClick r:id="rId12" tooltip="https://www.myphysicslab.com"/>
              </a:rPr>
              <a:t>https://www.myphysicslab.com</a:t>
            </a:r>
            <a:r>
              <a:rPr lang="en-US" b="true" sz="1657">
                <a:solidFill>
                  <a:srgbClr val="152A51"/>
                </a:solidFill>
                <a:latin typeface="Open Sauce Bold"/>
                <a:ea typeface="Open Sauce Bold"/>
                <a:cs typeface="Open Sauce Bold"/>
                <a:sym typeface="Open Sauce Bold"/>
              </a:rPr>
              <a:t> </a:t>
            </a:r>
            <a:r>
              <a:rPr lang="en-US" b="true" sz="1657" u="sng">
                <a:solidFill>
                  <a:srgbClr val="152A51"/>
                </a:solidFill>
                <a:latin typeface="Open Sauce Bold"/>
                <a:ea typeface="Open Sauce Bold"/>
                <a:cs typeface="Open Sauce Bold"/>
                <a:sym typeface="Open Sauce Bold"/>
                <a:hlinkClick r:id="rId13" tooltip="https://www.myphysicslab.com"/>
              </a:rPr>
              <a:t>31</a:t>
            </a:r>
          </a:p>
          <a:p>
            <a:pPr algn="ctr" marL="357910" indent="-178955" lvl="1">
              <a:lnSpc>
                <a:spcPts val="2320"/>
              </a:lnSpc>
              <a:buAutoNum type="arabicPeriod" startAt="1"/>
            </a:pPr>
            <a:r>
              <a:rPr lang="en-US" b="true" sz="1657">
                <a:solidFill>
                  <a:srgbClr val="152A51"/>
                </a:solidFill>
                <a:latin typeface="Open Sauce Bold"/>
                <a:ea typeface="Open Sauce Bold"/>
                <a:cs typeface="Open Sauce Bold"/>
                <a:sym typeface="Open Sauce Bold"/>
              </a:rPr>
              <a:t>Touzani, R., &amp; Rappaz, J. (2014). Mathematical models for eddy currents and magnetostatics: With selected applications. Springer Science &amp; Business Media. </a:t>
            </a:r>
            <a:r>
              <a:rPr lang="en-US" b="true" sz="1657" u="sng">
                <a:solidFill>
                  <a:srgbClr val="152A51"/>
                </a:solidFill>
                <a:latin typeface="Open Sauce Bold"/>
                <a:ea typeface="Open Sauce Bold"/>
                <a:cs typeface="Open Sauce Bold"/>
                <a:sym typeface="Open Sauce Bold"/>
                <a:hlinkClick r:id="rId14" tooltip="http://ndl.ethernet.edu.et/bitstream/123456789/54251/1/Rachid%20Touzani.pdf"/>
              </a:rPr>
              <a:t>9</a:t>
            </a:r>
          </a:p>
          <a:p>
            <a:pPr algn="ctr" marL="357910" indent="-178955" lvl="1">
              <a:lnSpc>
                <a:spcPts val="2320"/>
              </a:lnSpc>
              <a:buAutoNum type="arabicPeriod" startAt="1"/>
            </a:pPr>
            <a:r>
              <a:rPr lang="en-US" b="true" sz="1657">
                <a:solidFill>
                  <a:srgbClr val="152A51"/>
                </a:solidFill>
                <a:latin typeface="Open Sauce Bold"/>
                <a:ea typeface="Open Sauce Bold"/>
                <a:cs typeface="Open Sauce Bold"/>
                <a:sym typeface="Open Sauce Bold"/>
              </a:rPr>
              <a:t>Wang, H., Chen, L., &amp; Liu, Y. (2024). Eddy current mechanism model for dynamic magnetic field in ferromagnetic metal structures. Electronics, 13(18), 3772. </a:t>
            </a:r>
          </a:p>
          <a:p>
            <a:pPr algn="ctr">
              <a:lnSpc>
                <a:spcPts val="2320"/>
              </a:lnSpc>
            </a:pP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39A86"/>
        </a:solidFill>
      </p:bgPr>
    </p:bg>
    <p:spTree>
      <p:nvGrpSpPr>
        <p:cNvPr id="1" name=""/>
        <p:cNvGrpSpPr/>
        <p:nvPr/>
      </p:nvGrpSpPr>
      <p:grpSpPr>
        <a:xfrm>
          <a:off x="0" y="0"/>
          <a:ext cx="0" cy="0"/>
          <a:chOff x="0" y="0"/>
          <a:chExt cx="0" cy="0"/>
        </a:xfrm>
      </p:grpSpPr>
      <p:sp>
        <p:nvSpPr>
          <p:cNvPr name="Freeform 2" id="2"/>
          <p:cNvSpPr/>
          <p:nvPr/>
        </p:nvSpPr>
        <p:spPr>
          <a:xfrm flipH="false" flipV="false" rot="0">
            <a:off x="0" y="1428750"/>
            <a:ext cx="6686091" cy="5331496"/>
          </a:xfrm>
          <a:custGeom>
            <a:avLst/>
            <a:gdLst/>
            <a:ahLst/>
            <a:cxnLst/>
            <a:rect r="r" b="b" t="t" l="l"/>
            <a:pathLst>
              <a:path h="5331496" w="6686091">
                <a:moveTo>
                  <a:pt x="0" y="0"/>
                </a:moveTo>
                <a:lnTo>
                  <a:pt x="6686091" y="0"/>
                </a:lnTo>
                <a:lnTo>
                  <a:pt x="6686091" y="5331496"/>
                </a:lnTo>
                <a:lnTo>
                  <a:pt x="0" y="5331496"/>
                </a:lnTo>
                <a:lnTo>
                  <a:pt x="0" y="0"/>
                </a:lnTo>
                <a:close/>
              </a:path>
            </a:pathLst>
          </a:custGeom>
          <a:blipFill>
            <a:blip r:embed="rId2"/>
            <a:stretch>
              <a:fillRect l="-55993" t="-37947" r="-28749" b="-16410"/>
            </a:stretch>
          </a:blipFill>
        </p:spPr>
      </p:sp>
      <p:grpSp>
        <p:nvGrpSpPr>
          <p:cNvPr name="Group 3" id="3"/>
          <p:cNvGrpSpPr/>
          <p:nvPr/>
        </p:nvGrpSpPr>
        <p:grpSpPr>
          <a:xfrm rot="0">
            <a:off x="0" y="0"/>
            <a:ext cx="18288000" cy="1428750"/>
            <a:chOff x="0" y="0"/>
            <a:chExt cx="4816593" cy="376296"/>
          </a:xfrm>
        </p:grpSpPr>
        <p:sp>
          <p:nvSpPr>
            <p:cNvPr name="Freeform 4" id="4"/>
            <p:cNvSpPr/>
            <p:nvPr/>
          </p:nvSpPr>
          <p:spPr>
            <a:xfrm flipH="false" flipV="false" rot="0">
              <a:off x="0" y="0"/>
              <a:ext cx="4816592" cy="376296"/>
            </a:xfrm>
            <a:custGeom>
              <a:avLst/>
              <a:gdLst/>
              <a:ahLst/>
              <a:cxnLst/>
              <a:rect r="r" b="b" t="t" l="l"/>
              <a:pathLst>
                <a:path h="376296" w="4816592">
                  <a:moveTo>
                    <a:pt x="0" y="0"/>
                  </a:moveTo>
                  <a:lnTo>
                    <a:pt x="4816592" y="0"/>
                  </a:lnTo>
                  <a:lnTo>
                    <a:pt x="4816592" y="376296"/>
                  </a:lnTo>
                  <a:lnTo>
                    <a:pt x="0" y="376296"/>
                  </a:lnTo>
                  <a:close/>
                </a:path>
              </a:pathLst>
            </a:custGeom>
            <a:solidFill>
              <a:srgbClr val="152A51"/>
            </a:solidFill>
            <a:ln cap="sq">
              <a:noFill/>
              <a:prstDash val="solid"/>
              <a:miter/>
            </a:ln>
          </p:spPr>
        </p:sp>
        <p:sp>
          <p:nvSpPr>
            <p:cNvPr name="TextBox 5" id="5"/>
            <p:cNvSpPr txBox="true"/>
            <p:nvPr/>
          </p:nvSpPr>
          <p:spPr>
            <a:xfrm>
              <a:off x="0" y="-9525"/>
              <a:ext cx="4816593" cy="385821"/>
            </a:xfrm>
            <a:prstGeom prst="rect">
              <a:avLst/>
            </a:prstGeom>
          </p:spPr>
          <p:txBody>
            <a:bodyPr anchor="ctr" rtlCol="false" tIns="63500" lIns="63500" bIns="63500" rIns="63500"/>
            <a:lstStyle/>
            <a:p>
              <a:pPr algn="ctr" marL="0" indent="0" lvl="0">
                <a:lnSpc>
                  <a:spcPts val="5400"/>
                </a:lnSpc>
              </a:pPr>
              <a:r>
                <a:rPr lang="en-US" sz="4500" spc="45">
                  <a:solidFill>
                    <a:srgbClr val="FFFFFF"/>
                  </a:solidFill>
                  <a:latin typeface="Chewy"/>
                  <a:ea typeface="Chewy"/>
                  <a:cs typeface="Chewy"/>
                  <a:sym typeface="Chewy"/>
                </a:rPr>
                <a:t>Aplicaciones del Frenado magnético</a:t>
              </a:r>
            </a:p>
          </p:txBody>
        </p:sp>
      </p:grpSp>
      <p:sp>
        <p:nvSpPr>
          <p:cNvPr name="Freeform 6" id="6"/>
          <p:cNvSpPr/>
          <p:nvPr/>
        </p:nvSpPr>
        <p:spPr>
          <a:xfrm flipH="false" flipV="false" rot="0">
            <a:off x="7409173" y="4498710"/>
            <a:ext cx="11301259" cy="6356958"/>
          </a:xfrm>
          <a:custGeom>
            <a:avLst/>
            <a:gdLst/>
            <a:ahLst/>
            <a:cxnLst/>
            <a:rect r="r" b="b" t="t" l="l"/>
            <a:pathLst>
              <a:path h="6356958" w="11301259">
                <a:moveTo>
                  <a:pt x="0" y="0"/>
                </a:moveTo>
                <a:lnTo>
                  <a:pt x="11301259" y="0"/>
                </a:lnTo>
                <a:lnTo>
                  <a:pt x="11301259" y="6356958"/>
                </a:lnTo>
                <a:lnTo>
                  <a:pt x="0" y="6356958"/>
                </a:lnTo>
                <a:lnTo>
                  <a:pt x="0" y="0"/>
                </a:lnTo>
                <a:close/>
              </a:path>
            </a:pathLst>
          </a:custGeom>
          <a:blipFill>
            <a:blip r:embed="rId3"/>
            <a:stretch>
              <a:fillRect l="0" t="0" r="0" b="0"/>
            </a:stretch>
          </a:blipFill>
        </p:spPr>
      </p:sp>
      <p:grpSp>
        <p:nvGrpSpPr>
          <p:cNvPr name="Group 7" id="7"/>
          <p:cNvGrpSpPr/>
          <p:nvPr/>
        </p:nvGrpSpPr>
        <p:grpSpPr>
          <a:xfrm rot="0">
            <a:off x="5905989" y="1428750"/>
            <a:ext cx="12382011" cy="4972571"/>
            <a:chOff x="0" y="0"/>
            <a:chExt cx="3261106" cy="1309648"/>
          </a:xfrm>
        </p:grpSpPr>
        <p:sp>
          <p:nvSpPr>
            <p:cNvPr name="Freeform 8" id="8"/>
            <p:cNvSpPr/>
            <p:nvPr/>
          </p:nvSpPr>
          <p:spPr>
            <a:xfrm flipH="false" flipV="false" rot="0">
              <a:off x="0" y="0"/>
              <a:ext cx="3261106" cy="1309648"/>
            </a:xfrm>
            <a:custGeom>
              <a:avLst/>
              <a:gdLst/>
              <a:ahLst/>
              <a:cxnLst/>
              <a:rect r="r" b="b" t="t" l="l"/>
              <a:pathLst>
                <a:path h="1309648" w="3261106">
                  <a:moveTo>
                    <a:pt x="0" y="0"/>
                  </a:moveTo>
                  <a:lnTo>
                    <a:pt x="3261106" y="0"/>
                  </a:lnTo>
                  <a:lnTo>
                    <a:pt x="3261106" y="1309648"/>
                  </a:lnTo>
                  <a:lnTo>
                    <a:pt x="0" y="1309648"/>
                  </a:lnTo>
                  <a:close/>
                </a:path>
              </a:pathLst>
            </a:custGeom>
            <a:solidFill>
              <a:srgbClr val="F9E7E5"/>
            </a:solidFill>
            <a:ln w="285750" cap="sq">
              <a:solidFill>
                <a:srgbClr val="F9E7E5"/>
              </a:solidFill>
              <a:prstDash val="solid"/>
              <a:miter/>
            </a:ln>
          </p:spPr>
        </p:sp>
        <p:sp>
          <p:nvSpPr>
            <p:cNvPr name="TextBox 9" id="9"/>
            <p:cNvSpPr txBox="true"/>
            <p:nvPr/>
          </p:nvSpPr>
          <p:spPr>
            <a:xfrm>
              <a:off x="0" y="-38100"/>
              <a:ext cx="3261106" cy="1347748"/>
            </a:xfrm>
            <a:prstGeom prst="rect">
              <a:avLst/>
            </a:prstGeom>
          </p:spPr>
          <p:txBody>
            <a:bodyPr anchor="ctr" rtlCol="false" tIns="254000" lIns="254000" bIns="254000" rIns="254000"/>
            <a:lstStyle/>
            <a:p>
              <a:pPr algn="l" marL="496574" indent="-248287" lvl="1">
                <a:lnSpc>
                  <a:spcPts val="3220"/>
                </a:lnSpc>
                <a:buFont typeface="Arial"/>
                <a:buChar char="•"/>
              </a:pPr>
              <a:r>
                <a:rPr lang="en-US" b="true" sz="2300">
                  <a:solidFill>
                    <a:srgbClr val="152A51"/>
                  </a:solidFill>
                  <a:latin typeface="Open Sauce Medium"/>
                  <a:ea typeface="Open Sauce Medium"/>
                  <a:cs typeface="Open Sauce Medium"/>
                  <a:sym typeface="Open Sauce Medium"/>
                </a:rPr>
                <a:t>Maquinaria industrial: Para controlar y detener movimientos en equipos con alta precisión y sin desgaste mecánico.</a:t>
              </a:r>
            </a:p>
            <a:p>
              <a:pPr algn="l" marL="496574" indent="-248287" lvl="1">
                <a:lnSpc>
                  <a:spcPts val="3220"/>
                </a:lnSpc>
                <a:buFont typeface="Arial"/>
                <a:buChar char="•"/>
              </a:pPr>
              <a:r>
                <a:rPr lang="en-US" b="true" sz="2300">
                  <a:solidFill>
                    <a:srgbClr val="152A51"/>
                  </a:solidFill>
                  <a:latin typeface="Open Sauce Medium"/>
                  <a:ea typeface="Open Sauce Medium"/>
                  <a:cs typeface="Open Sauce Medium"/>
                  <a:sym typeface="Open Sauce Medium"/>
                </a:rPr>
                <a:t>Trenes de alta velocidad: Uso de frenos de corrientes de Foucault para garantizar un frenado suave y seguro en sistemas ferroviarios modernos.</a:t>
              </a:r>
            </a:p>
            <a:p>
              <a:pPr algn="l" marL="496574" indent="-248287" lvl="1">
                <a:lnSpc>
                  <a:spcPts val="3220"/>
                </a:lnSpc>
                <a:buFont typeface="Arial"/>
                <a:buChar char="•"/>
              </a:pPr>
              <a:r>
                <a:rPr lang="en-US" b="true" sz="2300">
                  <a:solidFill>
                    <a:srgbClr val="152A51"/>
                  </a:solidFill>
                  <a:latin typeface="Open Sauce Medium"/>
                  <a:ea typeface="Open Sauce Medium"/>
                  <a:cs typeface="Open Sauce Medium"/>
                  <a:sym typeface="Open Sauce Medium"/>
                </a:rPr>
                <a:t>Montañas rusas y torres de caída: Frenado lineal electromagnético que desacelera góndolas o carros de forma controlada, mejorando la seguridad y confort de los usuarios.</a:t>
              </a:r>
            </a:p>
            <a:p>
              <a:pPr algn="l" marL="496574" indent="-248287" lvl="1">
                <a:lnSpc>
                  <a:spcPts val="3220"/>
                </a:lnSpc>
                <a:buFont typeface="Arial"/>
                <a:buChar char="•"/>
              </a:pPr>
              <a:r>
                <a:rPr lang="en-US" b="true" sz="2300">
                  <a:solidFill>
                    <a:srgbClr val="152A51"/>
                  </a:solidFill>
                  <a:latin typeface="Open Sauce Medium"/>
                  <a:ea typeface="Open Sauce Medium"/>
                  <a:cs typeface="Open Sauce Medium"/>
                  <a:sym typeface="Open Sauce Medium"/>
                </a:rPr>
                <a:t>Ascensores y sistemas robóticos: Para un control eficiente y sin contacto del movimiento, aumentando la vida útil del sistema.</a:t>
              </a:r>
            </a:p>
            <a:p>
              <a:pPr algn="l">
                <a:lnSpc>
                  <a:spcPts val="3220"/>
                </a:lnSpc>
              </a:pPr>
            </a:p>
          </p:txBody>
        </p:sp>
      </p:grpSp>
      <p:grpSp>
        <p:nvGrpSpPr>
          <p:cNvPr name="Group 10" id="10"/>
          <p:cNvGrpSpPr/>
          <p:nvPr/>
        </p:nvGrpSpPr>
        <p:grpSpPr>
          <a:xfrm rot="0">
            <a:off x="0" y="6223724"/>
            <a:ext cx="7409173" cy="4063276"/>
            <a:chOff x="0" y="0"/>
            <a:chExt cx="1951387" cy="1070163"/>
          </a:xfrm>
        </p:grpSpPr>
        <p:sp>
          <p:nvSpPr>
            <p:cNvPr name="Freeform 11" id="11"/>
            <p:cNvSpPr/>
            <p:nvPr/>
          </p:nvSpPr>
          <p:spPr>
            <a:xfrm flipH="false" flipV="false" rot="0">
              <a:off x="0" y="0"/>
              <a:ext cx="1951387" cy="1070163"/>
            </a:xfrm>
            <a:custGeom>
              <a:avLst/>
              <a:gdLst/>
              <a:ahLst/>
              <a:cxnLst/>
              <a:rect r="r" b="b" t="t" l="l"/>
              <a:pathLst>
                <a:path h="1070163" w="1951387">
                  <a:moveTo>
                    <a:pt x="0" y="0"/>
                  </a:moveTo>
                  <a:lnTo>
                    <a:pt x="1951387" y="0"/>
                  </a:lnTo>
                  <a:lnTo>
                    <a:pt x="1951387" y="1070163"/>
                  </a:lnTo>
                  <a:lnTo>
                    <a:pt x="0" y="1070163"/>
                  </a:lnTo>
                  <a:close/>
                </a:path>
              </a:pathLst>
            </a:custGeom>
            <a:solidFill>
              <a:srgbClr val="F9E7E5"/>
            </a:solidFill>
            <a:ln w="285750" cap="sq">
              <a:solidFill>
                <a:srgbClr val="F9E7E5"/>
              </a:solidFill>
              <a:prstDash val="solid"/>
              <a:miter/>
            </a:ln>
          </p:spPr>
        </p:sp>
        <p:sp>
          <p:nvSpPr>
            <p:cNvPr name="TextBox 12" id="12"/>
            <p:cNvSpPr txBox="true"/>
            <p:nvPr/>
          </p:nvSpPr>
          <p:spPr>
            <a:xfrm>
              <a:off x="0" y="-57150"/>
              <a:ext cx="1951387" cy="1127313"/>
            </a:xfrm>
            <a:prstGeom prst="rect">
              <a:avLst/>
            </a:prstGeom>
          </p:spPr>
          <p:txBody>
            <a:bodyPr anchor="ctr" rtlCol="false" tIns="254000" lIns="254000" bIns="254000" rIns="254000"/>
            <a:lstStyle/>
            <a:p>
              <a:pPr algn="l">
                <a:lnSpc>
                  <a:spcPts val="4060"/>
                </a:lnSpc>
                <a:spcBef>
                  <a:spcPct val="0"/>
                </a:spcBef>
              </a:pPr>
              <a:r>
                <a:rPr lang="en-US" b="true" sz="2900">
                  <a:solidFill>
                    <a:srgbClr val="152A51"/>
                  </a:solidFill>
                  <a:latin typeface="Open Sauce Medium"/>
                  <a:ea typeface="Open Sauce Medium"/>
                  <a:cs typeface="Open Sauce Medium"/>
                  <a:sym typeface="Open Sauce Medium"/>
                </a:rPr>
                <a:t>Este tipo de frenado es valorado por su bajo mantenimiento, alta durabilidad y capacidad para funcionar en ambientes donde el contacto mecánico podría ser problemático.</a:t>
              </a:r>
            </a:p>
          </p:txBody>
        </p:sp>
      </p:gr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356675" y="-341006"/>
            <a:ext cx="19001349" cy="2659444"/>
            <a:chOff x="0" y="0"/>
            <a:chExt cx="5004471" cy="700430"/>
          </a:xfrm>
        </p:grpSpPr>
        <p:sp>
          <p:nvSpPr>
            <p:cNvPr name="Freeform 3" id="3"/>
            <p:cNvSpPr/>
            <p:nvPr/>
          </p:nvSpPr>
          <p:spPr>
            <a:xfrm flipH="false" flipV="false" rot="0">
              <a:off x="0" y="0"/>
              <a:ext cx="5004471" cy="700430"/>
            </a:xfrm>
            <a:custGeom>
              <a:avLst/>
              <a:gdLst/>
              <a:ahLst/>
              <a:cxnLst/>
              <a:rect r="r" b="b" t="t" l="l"/>
              <a:pathLst>
                <a:path h="700430" w="5004471">
                  <a:moveTo>
                    <a:pt x="0" y="0"/>
                  </a:moveTo>
                  <a:lnTo>
                    <a:pt x="5004471" y="0"/>
                  </a:lnTo>
                  <a:lnTo>
                    <a:pt x="5004471" y="700430"/>
                  </a:lnTo>
                  <a:lnTo>
                    <a:pt x="0" y="700430"/>
                  </a:lnTo>
                  <a:close/>
                </a:path>
              </a:pathLst>
            </a:custGeom>
            <a:solidFill>
              <a:srgbClr val="439A86"/>
            </a:solidFill>
            <a:ln w="28575" cap="sq">
              <a:solidFill>
                <a:srgbClr val="000000"/>
              </a:solidFill>
              <a:prstDash val="solid"/>
              <a:miter/>
            </a:ln>
          </p:spPr>
        </p:sp>
        <p:sp>
          <p:nvSpPr>
            <p:cNvPr name="TextBox 4" id="4"/>
            <p:cNvSpPr txBox="true"/>
            <p:nvPr/>
          </p:nvSpPr>
          <p:spPr>
            <a:xfrm>
              <a:off x="0" y="-19050"/>
              <a:ext cx="5004471" cy="719480"/>
            </a:xfrm>
            <a:prstGeom prst="rect">
              <a:avLst/>
            </a:prstGeom>
          </p:spPr>
          <p:txBody>
            <a:bodyPr anchor="ctr" rtlCol="false" tIns="50800" lIns="50800" bIns="50800" rIns="50800"/>
            <a:lstStyle/>
            <a:p>
              <a:pPr algn="ctr">
                <a:lnSpc>
                  <a:spcPts val="2060"/>
                </a:lnSpc>
              </a:pPr>
            </a:p>
          </p:txBody>
        </p:sp>
      </p:grpSp>
      <p:sp>
        <p:nvSpPr>
          <p:cNvPr name="Freeform 5" id="5"/>
          <p:cNvSpPr/>
          <p:nvPr/>
        </p:nvSpPr>
        <p:spPr>
          <a:xfrm flipH="false" flipV="false" rot="0">
            <a:off x="0" y="2318438"/>
            <a:ext cx="8155977" cy="7903191"/>
          </a:xfrm>
          <a:custGeom>
            <a:avLst/>
            <a:gdLst/>
            <a:ahLst/>
            <a:cxnLst/>
            <a:rect r="r" b="b" t="t" l="l"/>
            <a:pathLst>
              <a:path h="7903191" w="8155977">
                <a:moveTo>
                  <a:pt x="0" y="0"/>
                </a:moveTo>
                <a:lnTo>
                  <a:pt x="8155977" y="0"/>
                </a:lnTo>
                <a:lnTo>
                  <a:pt x="8155977" y="7903191"/>
                </a:lnTo>
                <a:lnTo>
                  <a:pt x="0" y="7903191"/>
                </a:lnTo>
                <a:lnTo>
                  <a:pt x="0" y="0"/>
                </a:lnTo>
                <a:close/>
              </a:path>
            </a:pathLst>
          </a:custGeom>
          <a:blipFill>
            <a:blip r:embed="rId2"/>
            <a:stretch>
              <a:fillRect l="0" t="0" r="-46305" b="-404"/>
            </a:stretch>
          </a:blipFill>
        </p:spPr>
      </p:sp>
      <p:sp>
        <p:nvSpPr>
          <p:cNvPr name="TextBox 6" id="6"/>
          <p:cNvSpPr txBox="true"/>
          <p:nvPr/>
        </p:nvSpPr>
        <p:spPr>
          <a:xfrm rot="0">
            <a:off x="8389290" y="2803569"/>
            <a:ext cx="8926179" cy="6751955"/>
          </a:xfrm>
          <a:prstGeom prst="rect">
            <a:avLst/>
          </a:prstGeom>
        </p:spPr>
        <p:txBody>
          <a:bodyPr anchor="t" rtlCol="false" tIns="0" lIns="0" bIns="0" rIns="0">
            <a:spAutoFit/>
          </a:bodyPr>
          <a:lstStyle/>
          <a:p>
            <a:pPr algn="l">
              <a:lnSpc>
                <a:spcPts val="5320"/>
              </a:lnSpc>
              <a:spcBef>
                <a:spcPct val="0"/>
              </a:spcBef>
            </a:pPr>
            <a:r>
              <a:rPr lang="en-US" sz="3800">
                <a:solidFill>
                  <a:srgbClr val="000000"/>
                </a:solidFill>
                <a:latin typeface="Agrandir Narrow"/>
                <a:ea typeface="Agrandir Narrow"/>
                <a:cs typeface="Agrandir Narrow"/>
                <a:sym typeface="Agrandir Narrow"/>
              </a:rPr>
              <a:t>Modelar y simular computacionalmente el frenado magnético en una torre de caída, analizando cómo las fuerzas magnéticas desaceleran una góndola en movimiento. El objetivo es comprender y predecir, a través de un modelo físico y su implementación en MATLAB, la evolución de la velocidad y aceleración bajo distintos parámetros de diseño, asegurando la seguridad y el confort de los usuarios.</a:t>
            </a:r>
          </a:p>
        </p:txBody>
      </p:sp>
      <p:sp>
        <p:nvSpPr>
          <p:cNvPr name="TextBox 7" id="7"/>
          <p:cNvSpPr txBox="true"/>
          <p:nvPr/>
        </p:nvSpPr>
        <p:spPr>
          <a:xfrm rot="0">
            <a:off x="972532" y="335480"/>
            <a:ext cx="16342937" cy="1689735"/>
          </a:xfrm>
          <a:prstGeom prst="rect">
            <a:avLst/>
          </a:prstGeom>
        </p:spPr>
        <p:txBody>
          <a:bodyPr anchor="t" rtlCol="false" tIns="0" lIns="0" bIns="0" rIns="0">
            <a:spAutoFit/>
          </a:bodyPr>
          <a:lstStyle/>
          <a:p>
            <a:pPr algn="ctr">
              <a:lnSpc>
                <a:spcPts val="13439"/>
              </a:lnSpc>
              <a:spcBef>
                <a:spcPct val="0"/>
              </a:spcBef>
            </a:pPr>
            <a:r>
              <a:rPr lang="en-US" b="true" sz="9600">
                <a:solidFill>
                  <a:srgbClr val="FFF8ED"/>
                </a:solidFill>
                <a:latin typeface="Arimo Bold"/>
                <a:ea typeface="Arimo Bold"/>
                <a:cs typeface="Arimo Bold"/>
                <a:sym typeface="Arimo Bold"/>
              </a:rPr>
              <a:t>Reto: Frenado Magnético</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sp>
        <p:nvSpPr>
          <p:cNvPr name="AutoShape 2" id="2"/>
          <p:cNvSpPr/>
          <p:nvPr/>
        </p:nvSpPr>
        <p:spPr>
          <a:xfrm>
            <a:off x="1143000" y="1809750"/>
            <a:ext cx="16002000" cy="0"/>
          </a:xfrm>
          <a:prstGeom prst="line">
            <a:avLst/>
          </a:prstGeom>
          <a:ln cap="flat" w="28575">
            <a:solidFill>
              <a:srgbClr val="152A51"/>
            </a:solidFill>
            <a:prstDash val="solid"/>
            <a:headEnd type="none" len="sm" w="sm"/>
            <a:tailEnd type="none" len="sm" w="sm"/>
          </a:ln>
        </p:spPr>
      </p:sp>
      <p:sp>
        <p:nvSpPr>
          <p:cNvPr name="Freeform 3" id="3"/>
          <p:cNvSpPr/>
          <p:nvPr/>
        </p:nvSpPr>
        <p:spPr>
          <a:xfrm flipH="false" flipV="false" rot="0">
            <a:off x="10039189" y="2705563"/>
            <a:ext cx="7105811" cy="5447788"/>
          </a:xfrm>
          <a:custGeom>
            <a:avLst/>
            <a:gdLst/>
            <a:ahLst/>
            <a:cxnLst/>
            <a:rect r="r" b="b" t="t" l="l"/>
            <a:pathLst>
              <a:path h="5447788" w="7105811">
                <a:moveTo>
                  <a:pt x="0" y="0"/>
                </a:moveTo>
                <a:lnTo>
                  <a:pt x="7105811" y="0"/>
                </a:lnTo>
                <a:lnTo>
                  <a:pt x="7105811" y="5447789"/>
                </a:lnTo>
                <a:lnTo>
                  <a:pt x="0" y="5447789"/>
                </a:lnTo>
                <a:lnTo>
                  <a:pt x="0" y="0"/>
                </a:lnTo>
                <a:close/>
              </a:path>
            </a:pathLst>
          </a:custGeom>
          <a:blipFill>
            <a:blip r:embed="rId2"/>
            <a:stretch>
              <a:fillRect l="0" t="0" r="0" b="0"/>
            </a:stretch>
          </a:blipFill>
        </p:spPr>
      </p:sp>
      <p:sp>
        <p:nvSpPr>
          <p:cNvPr name="TextBox 4" id="4"/>
          <p:cNvSpPr txBox="true"/>
          <p:nvPr/>
        </p:nvSpPr>
        <p:spPr>
          <a:xfrm rot="0">
            <a:off x="1143000" y="962025"/>
            <a:ext cx="11430000" cy="523875"/>
          </a:xfrm>
          <a:prstGeom prst="rect">
            <a:avLst/>
          </a:prstGeom>
        </p:spPr>
        <p:txBody>
          <a:bodyPr anchor="t" rtlCol="false" tIns="0" lIns="0" bIns="0" rIns="0">
            <a:spAutoFit/>
          </a:bodyPr>
          <a:lstStyle/>
          <a:p>
            <a:pPr algn="l" marL="0" indent="0" lvl="0">
              <a:lnSpc>
                <a:spcPts val="4200"/>
              </a:lnSpc>
              <a:spcBef>
                <a:spcPct val="0"/>
              </a:spcBef>
            </a:pPr>
            <a:r>
              <a:rPr lang="en-US" b="true" sz="3000">
                <a:solidFill>
                  <a:srgbClr val="152A51"/>
                </a:solidFill>
                <a:latin typeface="Open Sauce Bold"/>
                <a:ea typeface="Open Sauce Bold"/>
                <a:cs typeface="Open Sauce Bold"/>
                <a:sym typeface="Open Sauce Bold"/>
              </a:rPr>
              <a:t>Simulación en MATLAB</a:t>
            </a:r>
          </a:p>
        </p:txBody>
      </p:sp>
      <p:sp>
        <p:nvSpPr>
          <p:cNvPr name="TextBox 5" id="5"/>
          <p:cNvSpPr txBox="true"/>
          <p:nvPr/>
        </p:nvSpPr>
        <p:spPr>
          <a:xfrm rot="0">
            <a:off x="1143000" y="2346104"/>
            <a:ext cx="8175815" cy="6155359"/>
          </a:xfrm>
          <a:prstGeom prst="rect">
            <a:avLst/>
          </a:prstGeom>
        </p:spPr>
        <p:txBody>
          <a:bodyPr anchor="t" rtlCol="false" tIns="0" lIns="0" bIns="0" rIns="0">
            <a:spAutoFit/>
          </a:bodyPr>
          <a:lstStyle/>
          <a:p>
            <a:pPr algn="ctr">
              <a:lnSpc>
                <a:spcPts val="4078"/>
              </a:lnSpc>
              <a:spcBef>
                <a:spcPct val="0"/>
              </a:spcBef>
            </a:pPr>
            <a:r>
              <a:rPr lang="en-US" b="true" sz="2913">
                <a:solidFill>
                  <a:srgbClr val="152A51"/>
                </a:solidFill>
                <a:latin typeface="Open Sauce Medium"/>
                <a:ea typeface="Open Sauce Medium"/>
                <a:cs typeface="Open Sauce Medium"/>
                <a:sym typeface="Open Sauce Medium"/>
              </a:rPr>
              <a:t>La simulación se estructura en MATLAB utilizando un enfoque modular. Cada función corresponde a una etapa física o computacional del modelo: desde la inicialización de espiras conductoras, pasando por el cálculo del campo magnético y el gradiente, hasta la simulación dinámica y visualización de resultados. El archivo principal, main.m, organiza la ejecución secuencial de cada bloque funcional, facilitando el análisis y la validación del sistema.</a:t>
            </a:r>
          </a:p>
        </p:txBody>
      </p:sp>
    </p:spTree>
  </p:cSld>
  <p:clrMapOvr>
    <a:masterClrMapping/>
  </p:clrMapOvr>
  <p:transition spd="fast">
    <p:push dir="d"/>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sp>
        <p:nvSpPr>
          <p:cNvPr name="AutoShape 2" id="2"/>
          <p:cNvSpPr/>
          <p:nvPr/>
        </p:nvSpPr>
        <p:spPr>
          <a:xfrm>
            <a:off x="1143000" y="1664221"/>
            <a:ext cx="16002000" cy="0"/>
          </a:xfrm>
          <a:prstGeom prst="line">
            <a:avLst/>
          </a:prstGeom>
          <a:ln cap="flat" w="28575">
            <a:solidFill>
              <a:srgbClr val="152A51"/>
            </a:solidFill>
            <a:prstDash val="solid"/>
            <a:headEnd type="none" len="sm" w="sm"/>
            <a:tailEnd type="none" len="sm" w="sm"/>
          </a:ln>
        </p:spPr>
      </p:sp>
      <p:sp>
        <p:nvSpPr>
          <p:cNvPr name="Freeform 3" id="3"/>
          <p:cNvSpPr/>
          <p:nvPr/>
        </p:nvSpPr>
        <p:spPr>
          <a:xfrm flipH="false" flipV="false" rot="0">
            <a:off x="1028700" y="1664221"/>
            <a:ext cx="8634934" cy="8444458"/>
          </a:xfrm>
          <a:custGeom>
            <a:avLst/>
            <a:gdLst/>
            <a:ahLst/>
            <a:cxnLst/>
            <a:rect r="r" b="b" t="t" l="l"/>
            <a:pathLst>
              <a:path h="8444458" w="8634934">
                <a:moveTo>
                  <a:pt x="0" y="0"/>
                </a:moveTo>
                <a:lnTo>
                  <a:pt x="8634934" y="0"/>
                </a:lnTo>
                <a:lnTo>
                  <a:pt x="8634934" y="8444458"/>
                </a:lnTo>
                <a:lnTo>
                  <a:pt x="0" y="8444458"/>
                </a:lnTo>
                <a:lnTo>
                  <a:pt x="0" y="0"/>
                </a:lnTo>
                <a:close/>
              </a:path>
            </a:pathLst>
          </a:custGeom>
          <a:blipFill>
            <a:blip r:embed="rId2"/>
            <a:stretch>
              <a:fillRect l="0" t="0" r="0" b="0"/>
            </a:stretch>
          </a:blipFill>
        </p:spPr>
      </p:sp>
      <p:sp>
        <p:nvSpPr>
          <p:cNvPr name="TextBox 4" id="4"/>
          <p:cNvSpPr txBox="true"/>
          <p:nvPr/>
        </p:nvSpPr>
        <p:spPr>
          <a:xfrm rot="0">
            <a:off x="1143000" y="962025"/>
            <a:ext cx="11430000" cy="523875"/>
          </a:xfrm>
          <a:prstGeom prst="rect">
            <a:avLst/>
          </a:prstGeom>
        </p:spPr>
        <p:txBody>
          <a:bodyPr anchor="t" rtlCol="false" tIns="0" lIns="0" bIns="0" rIns="0">
            <a:spAutoFit/>
          </a:bodyPr>
          <a:lstStyle/>
          <a:p>
            <a:pPr algn="l" marL="0" indent="0" lvl="0">
              <a:lnSpc>
                <a:spcPts val="4200"/>
              </a:lnSpc>
              <a:spcBef>
                <a:spcPct val="0"/>
              </a:spcBef>
            </a:pPr>
            <a:r>
              <a:rPr lang="en-US" b="true" sz="3000">
                <a:solidFill>
                  <a:srgbClr val="152A51"/>
                </a:solidFill>
                <a:latin typeface="Open Sauce Bold"/>
                <a:ea typeface="Open Sauce Bold"/>
                <a:cs typeface="Open Sauce Bold"/>
                <a:sym typeface="Open Sauce Bold"/>
              </a:rPr>
              <a:t>inicializar_espiras.m</a:t>
            </a:r>
          </a:p>
        </p:txBody>
      </p:sp>
      <p:sp>
        <p:nvSpPr>
          <p:cNvPr name="TextBox 5" id="5"/>
          <p:cNvSpPr txBox="true"/>
          <p:nvPr/>
        </p:nvSpPr>
        <p:spPr>
          <a:xfrm rot="0">
            <a:off x="9940118" y="2453659"/>
            <a:ext cx="7319182" cy="6827481"/>
          </a:xfrm>
          <a:prstGeom prst="rect">
            <a:avLst/>
          </a:prstGeom>
        </p:spPr>
        <p:txBody>
          <a:bodyPr anchor="t" rtlCol="false" tIns="0" lIns="0" bIns="0" rIns="0">
            <a:spAutoFit/>
          </a:bodyPr>
          <a:lstStyle/>
          <a:p>
            <a:pPr algn="ctr">
              <a:lnSpc>
                <a:spcPts val="3650"/>
              </a:lnSpc>
            </a:pPr>
            <a:r>
              <a:rPr lang="en-US" sz="2607" b="true">
                <a:solidFill>
                  <a:srgbClr val="152A51"/>
                </a:solidFill>
                <a:latin typeface="Open Sauce Bold"/>
                <a:ea typeface="Open Sauce Bold"/>
                <a:cs typeface="Open Sauce Bold"/>
                <a:sym typeface="Open Sauce Bold"/>
              </a:rPr>
              <a:t>La función inicializar_espiras.m configura la base física del modelo generando cinco espiras circulares apiladas verticalmente, simulando la región conductora responsable del frenado magnético.</a:t>
            </a:r>
          </a:p>
          <a:p>
            <a:pPr algn="ctr">
              <a:lnSpc>
                <a:spcPts val="3650"/>
              </a:lnSpc>
            </a:pPr>
            <a:r>
              <a:rPr lang="en-US" sz="2607" b="true">
                <a:solidFill>
                  <a:srgbClr val="152A51"/>
                </a:solidFill>
                <a:latin typeface="Open Sauce Bold"/>
                <a:ea typeface="Open Sauce Bold"/>
                <a:cs typeface="Open Sauce Bold"/>
                <a:sym typeface="Open Sauce Bold"/>
              </a:rPr>
              <a:t> En el código se definen:</a:t>
            </a:r>
          </a:p>
          <a:p>
            <a:pPr algn="ctr" marL="563025" indent="-281512" lvl="1">
              <a:lnSpc>
                <a:spcPts val="3650"/>
              </a:lnSpc>
              <a:buFont typeface="Arial"/>
              <a:buChar char="•"/>
            </a:pPr>
            <a:r>
              <a:rPr lang="en-US" b="true" sz="2607">
                <a:solidFill>
                  <a:srgbClr val="152A51"/>
                </a:solidFill>
                <a:latin typeface="Open Sauce Bold"/>
                <a:ea typeface="Open Sauce Bold"/>
                <a:cs typeface="Open Sauce Bold"/>
                <a:sym typeface="Open Sauce Bold"/>
              </a:rPr>
              <a:t>El número de espiras, el radio y la altura total del sistema.</a:t>
            </a:r>
          </a:p>
          <a:p>
            <a:pPr algn="ctr" marL="563025" indent="-281512" lvl="1">
              <a:lnSpc>
                <a:spcPts val="3650"/>
              </a:lnSpc>
              <a:buFont typeface="Arial"/>
              <a:buChar char="•"/>
            </a:pPr>
            <a:r>
              <a:rPr lang="en-US" b="true" sz="2607">
                <a:solidFill>
                  <a:srgbClr val="152A51"/>
                </a:solidFill>
                <a:latin typeface="Open Sauce Bold"/>
                <a:ea typeface="Open Sauce Bold"/>
                <a:cs typeface="Open Sauce Bold"/>
                <a:sym typeface="Open Sauce Bold"/>
              </a:rPr>
              <a:t>Las posiciones espaciales de cada punto sobre las espiras, parametrizadas mediante ángulos.</a:t>
            </a:r>
          </a:p>
          <a:p>
            <a:pPr algn="ctr" marL="563025" indent="-281512" lvl="1">
              <a:lnSpc>
                <a:spcPts val="3650"/>
              </a:lnSpc>
              <a:buFont typeface="Arial"/>
              <a:buChar char="•"/>
            </a:pPr>
            <a:r>
              <a:rPr lang="en-US" b="true" sz="2607">
                <a:solidFill>
                  <a:srgbClr val="152A51"/>
                </a:solidFill>
                <a:latin typeface="Open Sauce Bold"/>
                <a:ea typeface="Open Sauce Bold"/>
                <a:cs typeface="Open Sauce Bold"/>
                <a:sym typeface="Open Sauce Bold"/>
              </a:rPr>
              <a:t>Vectores de posición y dirección de corriente para cada segmento de espira.</a:t>
            </a:r>
          </a:p>
          <a:p>
            <a:pPr algn="ctr" marL="563025" indent="-281512" lvl="1">
              <a:lnSpc>
                <a:spcPts val="3650"/>
              </a:lnSpc>
              <a:buFont typeface="Arial"/>
              <a:buChar char="•"/>
            </a:pPr>
            <a:r>
              <a:rPr lang="en-US" b="true" sz="2607">
                <a:solidFill>
                  <a:srgbClr val="152A51"/>
                </a:solidFill>
                <a:latin typeface="Open Sauce Bold"/>
                <a:ea typeface="Open Sauce Bold"/>
                <a:cs typeface="Open Sauce Bold"/>
                <a:sym typeface="Open Sauce Bold"/>
              </a:rPr>
              <a:t>Una malla tridimensional que permitirá evaluar el campo magnético inducido.</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sp>
        <p:nvSpPr>
          <p:cNvPr name="AutoShape 2" id="2"/>
          <p:cNvSpPr/>
          <p:nvPr/>
        </p:nvSpPr>
        <p:spPr>
          <a:xfrm>
            <a:off x="1143000" y="1664221"/>
            <a:ext cx="16002000" cy="0"/>
          </a:xfrm>
          <a:prstGeom prst="line">
            <a:avLst/>
          </a:prstGeom>
          <a:ln cap="flat" w="28575">
            <a:solidFill>
              <a:srgbClr val="152A51"/>
            </a:solidFill>
            <a:prstDash val="solid"/>
            <a:headEnd type="none" len="sm" w="sm"/>
            <a:tailEnd type="none" len="sm" w="sm"/>
          </a:ln>
        </p:spPr>
      </p:sp>
      <p:sp>
        <p:nvSpPr>
          <p:cNvPr name="TextBox 3" id="3"/>
          <p:cNvSpPr txBox="true"/>
          <p:nvPr/>
        </p:nvSpPr>
        <p:spPr>
          <a:xfrm rot="0">
            <a:off x="1143000" y="428625"/>
            <a:ext cx="11430000" cy="1057275"/>
          </a:xfrm>
          <a:prstGeom prst="rect">
            <a:avLst/>
          </a:prstGeom>
        </p:spPr>
        <p:txBody>
          <a:bodyPr anchor="t" rtlCol="false" tIns="0" lIns="0" bIns="0" rIns="0">
            <a:spAutoFit/>
          </a:bodyPr>
          <a:lstStyle/>
          <a:p>
            <a:pPr algn="l">
              <a:lnSpc>
                <a:spcPts val="4200"/>
              </a:lnSpc>
            </a:pPr>
          </a:p>
          <a:p>
            <a:pPr algn="l" marL="0" indent="0" lvl="0">
              <a:lnSpc>
                <a:spcPts val="4200"/>
              </a:lnSpc>
              <a:spcBef>
                <a:spcPct val="0"/>
              </a:spcBef>
            </a:pPr>
            <a:r>
              <a:rPr lang="en-US" b="true" sz="3000">
                <a:solidFill>
                  <a:srgbClr val="152A51"/>
                </a:solidFill>
                <a:latin typeface="Open Sauce Bold"/>
                <a:ea typeface="Open Sauce Bold"/>
                <a:cs typeface="Open Sauce Bold"/>
                <a:sym typeface="Open Sauce Bold"/>
              </a:rPr>
              <a:t>calcular_campo_BiotSavart.m</a:t>
            </a:r>
          </a:p>
        </p:txBody>
      </p:sp>
      <p:sp>
        <p:nvSpPr>
          <p:cNvPr name="TextBox 4" id="4"/>
          <p:cNvSpPr txBox="true"/>
          <p:nvPr/>
        </p:nvSpPr>
        <p:spPr>
          <a:xfrm rot="0">
            <a:off x="404732" y="2128513"/>
            <a:ext cx="8060593" cy="7351832"/>
          </a:xfrm>
          <a:prstGeom prst="rect">
            <a:avLst/>
          </a:prstGeom>
        </p:spPr>
        <p:txBody>
          <a:bodyPr anchor="t" rtlCol="false" tIns="0" lIns="0" bIns="0" rIns="0">
            <a:spAutoFit/>
          </a:bodyPr>
          <a:lstStyle/>
          <a:p>
            <a:pPr algn="ctr">
              <a:lnSpc>
                <a:spcPts val="3230"/>
              </a:lnSpc>
            </a:pPr>
            <a:r>
              <a:rPr lang="en-US" sz="2307" b="true">
                <a:solidFill>
                  <a:srgbClr val="152A51"/>
                </a:solidFill>
                <a:latin typeface="Open Sauce Bold"/>
                <a:ea typeface="Open Sauce Bold"/>
                <a:cs typeface="Open Sauce Bold"/>
                <a:sym typeface="Open Sauce Bold"/>
              </a:rPr>
              <a:t>La función calcular_campo_BiotSavart.m implementa la ley de Biot-Savart para obtener el campo magnético generado por las espiras en toda la malla tridimensional del sistema.</a:t>
            </a:r>
          </a:p>
          <a:p>
            <a:pPr algn="ctr">
              <a:lnSpc>
                <a:spcPts val="3230"/>
              </a:lnSpc>
            </a:pPr>
            <a:r>
              <a:rPr lang="en-US" sz="2307" b="true">
                <a:solidFill>
                  <a:srgbClr val="152A51"/>
                </a:solidFill>
                <a:latin typeface="Open Sauce Bold"/>
                <a:ea typeface="Open Sauce Bold"/>
                <a:cs typeface="Open Sauce Bold"/>
                <a:sym typeface="Open Sauce Bold"/>
              </a:rPr>
              <a:t> En el código:</a:t>
            </a:r>
          </a:p>
          <a:p>
            <a:pPr algn="ctr" marL="498256" indent="-249128" lvl="1">
              <a:lnSpc>
                <a:spcPts val="3230"/>
              </a:lnSpc>
              <a:buFont typeface="Arial"/>
              <a:buChar char="•"/>
            </a:pPr>
            <a:r>
              <a:rPr lang="en-US" b="true" sz="2307">
                <a:solidFill>
                  <a:srgbClr val="152A51"/>
                </a:solidFill>
                <a:latin typeface="Open Sauce Bold"/>
                <a:ea typeface="Open Sauce Bold"/>
                <a:cs typeface="Open Sauce Bold"/>
                <a:sym typeface="Open Sauce Bold"/>
              </a:rPr>
              <a:t>Se recorre cada punto de la malla y cada segmento de espira.</a:t>
            </a:r>
          </a:p>
          <a:p>
            <a:pPr algn="ctr" marL="498256" indent="-249128" lvl="1">
              <a:lnSpc>
                <a:spcPts val="3230"/>
              </a:lnSpc>
              <a:buFont typeface="Arial"/>
              <a:buChar char="•"/>
            </a:pPr>
            <a:r>
              <a:rPr lang="en-US" b="true" sz="2307">
                <a:solidFill>
                  <a:srgbClr val="152A51"/>
                </a:solidFill>
                <a:latin typeface="Open Sauce Bold"/>
                <a:ea typeface="Open Sauce Bold"/>
                <a:cs typeface="Open Sauce Bold"/>
                <a:sym typeface="Open Sauce Bold"/>
              </a:rPr>
              <a:t>Se calcula el vector distancia y su módulo respecto a cada punto.</a:t>
            </a:r>
          </a:p>
          <a:p>
            <a:pPr algn="ctr" marL="498256" indent="-249128" lvl="1">
              <a:lnSpc>
                <a:spcPts val="3230"/>
              </a:lnSpc>
              <a:buFont typeface="Arial"/>
              <a:buChar char="•"/>
            </a:pPr>
            <a:r>
              <a:rPr lang="en-US" b="true" sz="2307">
                <a:solidFill>
                  <a:srgbClr val="152A51"/>
                </a:solidFill>
                <a:latin typeface="Open Sauce Bold"/>
                <a:ea typeface="Open Sauce Bold"/>
                <a:cs typeface="Open Sauce Bold"/>
                <a:sym typeface="Open Sauce Bold"/>
              </a:rPr>
              <a:t>Se evalúa la contribución diferencial de cada elemento de corriente a las componentes Bx, By, Bz</a:t>
            </a:r>
          </a:p>
          <a:p>
            <a:pPr algn="ctr" marL="498256" indent="-249128" lvl="1">
              <a:lnSpc>
                <a:spcPts val="3230"/>
              </a:lnSpc>
              <a:buFont typeface="Arial"/>
              <a:buChar char="•"/>
            </a:pPr>
            <a:r>
              <a:rPr lang="en-US" b="true" sz="2307">
                <a:solidFill>
                  <a:srgbClr val="152A51"/>
                </a:solidFill>
                <a:latin typeface="Open Sauce Bold"/>
                <a:ea typeface="Open Sauce Bold"/>
                <a:cs typeface="Open Sauce Bold"/>
                <a:sym typeface="Open Sauce Bold"/>
              </a:rPr>
              <a:t>Se suman todas las contribuciones para obtener el campo total en cada punto.</a:t>
            </a:r>
          </a:p>
          <a:p>
            <a:pPr algn="ctr">
              <a:lnSpc>
                <a:spcPts val="3230"/>
              </a:lnSpc>
            </a:pPr>
            <a:r>
              <a:rPr lang="en-US" sz="2307" b="true">
                <a:solidFill>
                  <a:srgbClr val="152A51"/>
                </a:solidFill>
                <a:latin typeface="Open Sauce Bold"/>
                <a:ea typeface="Open Sauce Bold"/>
                <a:cs typeface="Open Sauce Bold"/>
                <a:sym typeface="Open Sauce Bold"/>
              </a:rPr>
              <a:t>Esto es f</a:t>
            </a:r>
            <a:r>
              <a:rPr lang="en-US" sz="2307" b="true">
                <a:solidFill>
                  <a:srgbClr val="152A51"/>
                </a:solidFill>
                <a:latin typeface="Open Sauce Bold"/>
                <a:ea typeface="Open Sauce Bold"/>
                <a:cs typeface="Open Sauce Bold"/>
                <a:sym typeface="Open Sauce Bold"/>
              </a:rPr>
              <a:t>undamental para determinar las regiones de mayor influencia del frenado magnético y para calcular la fuerza que actúa sobre la góndola en movimiento.</a:t>
            </a:r>
          </a:p>
          <a:p>
            <a:pPr algn="ctr">
              <a:lnSpc>
                <a:spcPts val="3230"/>
              </a:lnSpc>
            </a:pPr>
          </a:p>
        </p:txBody>
      </p:sp>
      <p:sp>
        <p:nvSpPr>
          <p:cNvPr name="Freeform 5" id="5"/>
          <p:cNvSpPr/>
          <p:nvPr/>
        </p:nvSpPr>
        <p:spPr>
          <a:xfrm flipH="false" flipV="false" rot="0">
            <a:off x="8704639" y="2298970"/>
            <a:ext cx="9583361" cy="7091687"/>
          </a:xfrm>
          <a:custGeom>
            <a:avLst/>
            <a:gdLst/>
            <a:ahLst/>
            <a:cxnLst/>
            <a:rect r="r" b="b" t="t" l="l"/>
            <a:pathLst>
              <a:path h="7091687" w="9583361">
                <a:moveTo>
                  <a:pt x="0" y="0"/>
                </a:moveTo>
                <a:lnTo>
                  <a:pt x="9583361" y="0"/>
                </a:lnTo>
                <a:lnTo>
                  <a:pt x="9583361" y="7091687"/>
                </a:lnTo>
                <a:lnTo>
                  <a:pt x="0" y="7091687"/>
                </a:lnTo>
                <a:lnTo>
                  <a:pt x="0" y="0"/>
                </a:lnTo>
                <a:close/>
              </a:path>
            </a:pathLst>
          </a:custGeom>
          <a:blipFill>
            <a:blip r:embed="rId2"/>
            <a:stretch>
              <a:fillRect l="0" t="0" r="0" b="0"/>
            </a:stretch>
          </a:blipFill>
        </p:spPr>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sp>
        <p:nvSpPr>
          <p:cNvPr name="AutoShape 2" id="2"/>
          <p:cNvSpPr/>
          <p:nvPr/>
        </p:nvSpPr>
        <p:spPr>
          <a:xfrm>
            <a:off x="1143000" y="1664221"/>
            <a:ext cx="16002000" cy="0"/>
          </a:xfrm>
          <a:prstGeom prst="line">
            <a:avLst/>
          </a:prstGeom>
          <a:ln cap="flat" w="28575">
            <a:solidFill>
              <a:srgbClr val="152A51"/>
            </a:solidFill>
            <a:prstDash val="solid"/>
            <a:headEnd type="none" len="sm" w="sm"/>
            <a:tailEnd type="none" len="sm" w="sm"/>
          </a:ln>
        </p:spPr>
      </p:sp>
      <p:sp>
        <p:nvSpPr>
          <p:cNvPr name="Freeform 3" id="3"/>
          <p:cNvSpPr/>
          <p:nvPr/>
        </p:nvSpPr>
        <p:spPr>
          <a:xfrm flipH="false" flipV="false" rot="0">
            <a:off x="569870" y="3688988"/>
            <a:ext cx="8574130" cy="4025304"/>
          </a:xfrm>
          <a:custGeom>
            <a:avLst/>
            <a:gdLst/>
            <a:ahLst/>
            <a:cxnLst/>
            <a:rect r="r" b="b" t="t" l="l"/>
            <a:pathLst>
              <a:path h="4025304" w="8574130">
                <a:moveTo>
                  <a:pt x="0" y="0"/>
                </a:moveTo>
                <a:lnTo>
                  <a:pt x="8574130" y="0"/>
                </a:lnTo>
                <a:lnTo>
                  <a:pt x="8574130" y="4025304"/>
                </a:lnTo>
                <a:lnTo>
                  <a:pt x="0" y="4025304"/>
                </a:lnTo>
                <a:lnTo>
                  <a:pt x="0" y="0"/>
                </a:lnTo>
                <a:close/>
              </a:path>
            </a:pathLst>
          </a:custGeom>
          <a:blipFill>
            <a:blip r:embed="rId2"/>
            <a:stretch>
              <a:fillRect l="0" t="0" r="0" b="0"/>
            </a:stretch>
          </a:blipFill>
        </p:spPr>
      </p:sp>
      <p:sp>
        <p:nvSpPr>
          <p:cNvPr name="TextBox 4" id="4"/>
          <p:cNvSpPr txBox="true"/>
          <p:nvPr/>
        </p:nvSpPr>
        <p:spPr>
          <a:xfrm rot="0">
            <a:off x="1143000" y="962025"/>
            <a:ext cx="11430000" cy="523875"/>
          </a:xfrm>
          <a:prstGeom prst="rect">
            <a:avLst/>
          </a:prstGeom>
        </p:spPr>
        <p:txBody>
          <a:bodyPr anchor="t" rtlCol="false" tIns="0" lIns="0" bIns="0" rIns="0">
            <a:spAutoFit/>
          </a:bodyPr>
          <a:lstStyle/>
          <a:p>
            <a:pPr algn="l" marL="0" indent="0" lvl="0">
              <a:lnSpc>
                <a:spcPts val="4200"/>
              </a:lnSpc>
              <a:spcBef>
                <a:spcPct val="0"/>
              </a:spcBef>
            </a:pPr>
            <a:r>
              <a:rPr lang="en-US" b="true" sz="3000">
                <a:solidFill>
                  <a:srgbClr val="152A51"/>
                </a:solidFill>
                <a:latin typeface="Open Sauce Bold"/>
                <a:ea typeface="Open Sauce Bold"/>
                <a:cs typeface="Open Sauce Bold"/>
                <a:sym typeface="Open Sauce Bold"/>
              </a:rPr>
              <a:t>calcular_gradiente_Bz.m</a:t>
            </a:r>
          </a:p>
        </p:txBody>
      </p:sp>
      <p:sp>
        <p:nvSpPr>
          <p:cNvPr name="TextBox 5" id="5"/>
          <p:cNvSpPr txBox="true"/>
          <p:nvPr/>
        </p:nvSpPr>
        <p:spPr>
          <a:xfrm rot="0">
            <a:off x="9581449" y="2478490"/>
            <a:ext cx="7563551" cy="6779810"/>
          </a:xfrm>
          <a:prstGeom prst="rect">
            <a:avLst/>
          </a:prstGeom>
        </p:spPr>
        <p:txBody>
          <a:bodyPr anchor="t" rtlCol="false" tIns="0" lIns="0" bIns="0" rIns="0">
            <a:spAutoFit/>
          </a:bodyPr>
          <a:lstStyle/>
          <a:p>
            <a:pPr algn="ctr">
              <a:lnSpc>
                <a:spcPts val="4162"/>
              </a:lnSpc>
            </a:pPr>
            <a:r>
              <a:rPr lang="en-US" sz="2973" b="true">
                <a:solidFill>
                  <a:srgbClr val="152A51"/>
                </a:solidFill>
                <a:latin typeface="Open Sauce Bold"/>
                <a:ea typeface="Open Sauce Bold"/>
                <a:cs typeface="Open Sauce Bold"/>
                <a:sym typeface="Open Sauce Bold"/>
              </a:rPr>
              <a:t>La función calcular_gradiente_Bz.m determina la variación del componente vertical del campo magnético a lo largo del eje de caída.</a:t>
            </a:r>
          </a:p>
          <a:p>
            <a:pPr algn="ctr">
              <a:lnSpc>
                <a:spcPts val="4162"/>
              </a:lnSpc>
            </a:pPr>
            <a:r>
              <a:rPr lang="en-US" sz="2973" b="true">
                <a:solidFill>
                  <a:srgbClr val="152A51"/>
                </a:solidFill>
                <a:latin typeface="Open Sauce Bold"/>
                <a:ea typeface="Open Sauce Bold"/>
                <a:cs typeface="Open Sauce Bold"/>
                <a:sym typeface="Open Sauce Bold"/>
              </a:rPr>
              <a:t> Se utiliza una aproximación por diferencias finitas para obtener dBz/dz en cada punto central de la malla.</a:t>
            </a:r>
          </a:p>
          <a:p>
            <a:pPr algn="ctr">
              <a:lnSpc>
                <a:spcPts val="4162"/>
              </a:lnSpc>
            </a:pPr>
            <a:r>
              <a:rPr lang="en-US" b="true" sz="2973">
                <a:solidFill>
                  <a:srgbClr val="152A51"/>
                </a:solidFill>
                <a:latin typeface="Open Sauce Bold"/>
                <a:ea typeface="Open Sauce Bold"/>
                <a:cs typeface="Open Sauce Bold"/>
                <a:sym typeface="Open Sauce Bold"/>
              </a:rPr>
              <a:t> El resultado es un perfil detallado de cómo cambia el campo magnético en la dirección de movimiento, información esencial para cuantificar el efecto del frenado magnético a lo largo de la trayectoria de la góndola.</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9E7E5"/>
        </a:solidFill>
      </p:bgPr>
    </p:bg>
    <p:spTree>
      <p:nvGrpSpPr>
        <p:cNvPr id="1" name=""/>
        <p:cNvGrpSpPr/>
        <p:nvPr/>
      </p:nvGrpSpPr>
      <p:grpSpPr>
        <a:xfrm>
          <a:off x="0" y="0"/>
          <a:ext cx="0" cy="0"/>
          <a:chOff x="0" y="0"/>
          <a:chExt cx="0" cy="0"/>
        </a:xfrm>
      </p:grpSpPr>
      <p:sp>
        <p:nvSpPr>
          <p:cNvPr name="AutoShape 2" id="2"/>
          <p:cNvSpPr/>
          <p:nvPr/>
        </p:nvSpPr>
        <p:spPr>
          <a:xfrm>
            <a:off x="1143000" y="1664221"/>
            <a:ext cx="16002000" cy="0"/>
          </a:xfrm>
          <a:prstGeom prst="line">
            <a:avLst/>
          </a:prstGeom>
          <a:ln cap="flat" w="28575">
            <a:solidFill>
              <a:srgbClr val="152A51"/>
            </a:solidFill>
            <a:prstDash val="solid"/>
            <a:headEnd type="none" len="sm" w="sm"/>
            <a:tailEnd type="none" len="sm" w="sm"/>
          </a:ln>
        </p:spPr>
      </p:sp>
      <p:sp>
        <p:nvSpPr>
          <p:cNvPr name="Freeform 3" id="3"/>
          <p:cNvSpPr/>
          <p:nvPr/>
        </p:nvSpPr>
        <p:spPr>
          <a:xfrm flipH="false" flipV="false" rot="0">
            <a:off x="3667914" y="2166613"/>
            <a:ext cx="10952172" cy="2019997"/>
          </a:xfrm>
          <a:custGeom>
            <a:avLst/>
            <a:gdLst/>
            <a:ahLst/>
            <a:cxnLst/>
            <a:rect r="r" b="b" t="t" l="l"/>
            <a:pathLst>
              <a:path h="2019997" w="10952172">
                <a:moveTo>
                  <a:pt x="0" y="0"/>
                </a:moveTo>
                <a:lnTo>
                  <a:pt x="10952172" y="0"/>
                </a:lnTo>
                <a:lnTo>
                  <a:pt x="10952172" y="2019997"/>
                </a:lnTo>
                <a:lnTo>
                  <a:pt x="0" y="2019997"/>
                </a:lnTo>
                <a:lnTo>
                  <a:pt x="0" y="0"/>
                </a:lnTo>
                <a:close/>
              </a:path>
            </a:pathLst>
          </a:custGeom>
          <a:blipFill>
            <a:blip r:embed="rId2"/>
            <a:stretch>
              <a:fillRect l="0" t="0" r="0" b="0"/>
            </a:stretch>
          </a:blipFill>
        </p:spPr>
      </p:sp>
      <p:sp>
        <p:nvSpPr>
          <p:cNvPr name="TextBox 4" id="4"/>
          <p:cNvSpPr txBox="true"/>
          <p:nvPr/>
        </p:nvSpPr>
        <p:spPr>
          <a:xfrm rot="0">
            <a:off x="3667914" y="4310435"/>
            <a:ext cx="10952172" cy="5920494"/>
          </a:xfrm>
          <a:prstGeom prst="rect">
            <a:avLst/>
          </a:prstGeom>
        </p:spPr>
        <p:txBody>
          <a:bodyPr anchor="t" rtlCol="false" tIns="0" lIns="0" bIns="0" rIns="0">
            <a:spAutoFit/>
          </a:bodyPr>
          <a:lstStyle/>
          <a:p>
            <a:pPr algn="ctr">
              <a:lnSpc>
                <a:spcPts val="3373"/>
              </a:lnSpc>
            </a:pPr>
            <a:r>
              <a:rPr lang="en-US" sz="2409" b="true">
                <a:solidFill>
                  <a:srgbClr val="152A51"/>
                </a:solidFill>
                <a:latin typeface="Open Sauce Bold"/>
                <a:ea typeface="Open Sauce Bold"/>
                <a:cs typeface="Open Sauce Bold"/>
                <a:sym typeface="Open Sauce Bold"/>
              </a:rPr>
              <a:t>La fuerza magnética de frenado se evalúa en la función calcular_fuerza_magnetica.m como el producto entre el momento magnético del dipolo y el gradiente del campo.</a:t>
            </a:r>
          </a:p>
          <a:p>
            <a:pPr algn="ctr">
              <a:lnSpc>
                <a:spcPts val="3373"/>
              </a:lnSpc>
            </a:pPr>
          </a:p>
          <a:p>
            <a:pPr algn="ctr">
              <a:lnSpc>
                <a:spcPts val="3373"/>
              </a:lnSpc>
            </a:pPr>
          </a:p>
          <a:p>
            <a:pPr algn="ctr">
              <a:lnSpc>
                <a:spcPts val="3373"/>
              </a:lnSpc>
            </a:pPr>
          </a:p>
          <a:p>
            <a:pPr algn="ctr">
              <a:lnSpc>
                <a:spcPts val="3373"/>
              </a:lnSpc>
            </a:pPr>
          </a:p>
          <a:p>
            <a:pPr algn="ctr">
              <a:lnSpc>
                <a:spcPts val="3933"/>
              </a:lnSpc>
            </a:pPr>
          </a:p>
          <a:p>
            <a:pPr algn="ctr">
              <a:lnSpc>
                <a:spcPts val="3373"/>
              </a:lnSpc>
            </a:pPr>
            <a:r>
              <a:rPr lang="en-US" sz="2409" b="true">
                <a:solidFill>
                  <a:srgbClr val="152A51"/>
                </a:solidFill>
                <a:latin typeface="Open Sauce Bold"/>
                <a:ea typeface="Open Sauce Bold"/>
                <a:cs typeface="Open Sauce Bold"/>
                <a:sym typeface="Open Sauce Bold"/>
              </a:rPr>
              <a:t> Este valor representa la fuerza neta que actúa en sentido opuesto al movimiento, y es la responsable de desacelerar la góndola durante su recorrido en la región conductora.</a:t>
            </a:r>
          </a:p>
          <a:p>
            <a:pPr algn="ctr">
              <a:lnSpc>
                <a:spcPts val="3373"/>
              </a:lnSpc>
            </a:pPr>
            <a:r>
              <a:rPr lang="en-US" sz="2409" b="true">
                <a:solidFill>
                  <a:srgbClr val="152A51"/>
                </a:solidFill>
                <a:latin typeface="Open Sauce Bold"/>
                <a:ea typeface="Open Sauce Bold"/>
                <a:cs typeface="Open Sauce Bold"/>
                <a:sym typeface="Open Sauce Bold"/>
              </a:rPr>
              <a:t>Este resultado alimenta la simulación dinámica, permitiendo estudiar el comportamiento de la góndola bajo diferentes condiciones de frenado.</a:t>
            </a:r>
          </a:p>
          <a:p>
            <a:pPr algn="ctr">
              <a:lnSpc>
                <a:spcPts val="3373"/>
              </a:lnSpc>
            </a:pPr>
          </a:p>
        </p:txBody>
      </p:sp>
      <p:sp>
        <p:nvSpPr>
          <p:cNvPr name="Freeform 5" id="5"/>
          <p:cNvSpPr/>
          <p:nvPr/>
        </p:nvSpPr>
        <p:spPr>
          <a:xfrm flipH="false" flipV="false" rot="0">
            <a:off x="6855125" y="5899825"/>
            <a:ext cx="4577749" cy="1525916"/>
          </a:xfrm>
          <a:custGeom>
            <a:avLst/>
            <a:gdLst/>
            <a:ahLst/>
            <a:cxnLst/>
            <a:rect r="r" b="b" t="t" l="l"/>
            <a:pathLst>
              <a:path h="1525916" w="4577749">
                <a:moveTo>
                  <a:pt x="0" y="0"/>
                </a:moveTo>
                <a:lnTo>
                  <a:pt x="4577750" y="0"/>
                </a:lnTo>
                <a:lnTo>
                  <a:pt x="4577750" y="1525916"/>
                </a:lnTo>
                <a:lnTo>
                  <a:pt x="0" y="1525916"/>
                </a:lnTo>
                <a:lnTo>
                  <a:pt x="0" y="0"/>
                </a:lnTo>
                <a:close/>
              </a:path>
            </a:pathLst>
          </a:custGeom>
          <a:blipFill>
            <a:blip r:embed="rId3"/>
            <a:stretch>
              <a:fillRect l="0" t="0" r="0" b="0"/>
            </a:stretch>
          </a:blipFill>
        </p:spPr>
      </p:sp>
      <p:sp>
        <p:nvSpPr>
          <p:cNvPr name="TextBox 6" id="6"/>
          <p:cNvSpPr txBox="true"/>
          <p:nvPr/>
        </p:nvSpPr>
        <p:spPr>
          <a:xfrm rot="0">
            <a:off x="1143000" y="962025"/>
            <a:ext cx="11430000" cy="523875"/>
          </a:xfrm>
          <a:prstGeom prst="rect">
            <a:avLst/>
          </a:prstGeom>
        </p:spPr>
        <p:txBody>
          <a:bodyPr anchor="t" rtlCol="false" tIns="0" lIns="0" bIns="0" rIns="0">
            <a:spAutoFit/>
          </a:bodyPr>
          <a:lstStyle/>
          <a:p>
            <a:pPr algn="l" marL="0" indent="0" lvl="0">
              <a:lnSpc>
                <a:spcPts val="4200"/>
              </a:lnSpc>
              <a:spcBef>
                <a:spcPct val="0"/>
              </a:spcBef>
            </a:pPr>
            <a:r>
              <a:rPr lang="en-US" b="true" sz="3000">
                <a:solidFill>
                  <a:srgbClr val="152A51"/>
                </a:solidFill>
                <a:latin typeface="Open Sauce Bold"/>
                <a:ea typeface="Open Sauce Bold"/>
                <a:cs typeface="Open Sauce Bold"/>
                <a:sym typeface="Open Sauce Bold"/>
              </a:rPr>
              <a:t>calcular_fuerza_magnetica.m</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DAGqD4q9Jnw</dc:identifier>
  <dcterms:modified xsi:type="dcterms:W3CDTF">2011-08-01T06:04:30Z</dcterms:modified>
  <cp:revision>1</cp:revision>
  <dc:title>Reto F1014B </dc:title>
</cp:coreProperties>
</file>